
<file path=[Content_Types].xml><?xml version="1.0" encoding="utf-8"?>
<Types xmlns="http://schemas.openxmlformats.org/package/2006/content-types">
  <Default Extension="tmp" ContentType="image/png"/>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44"/>
  </p:notesMasterIdLst>
  <p:handoutMasterIdLst>
    <p:handoutMasterId r:id="rId45"/>
  </p:handoutMasterIdLst>
  <p:sldIdLst>
    <p:sldId id="345" r:id="rId2"/>
    <p:sldId id="349" r:id="rId3"/>
    <p:sldId id="380" r:id="rId4"/>
    <p:sldId id="403" r:id="rId5"/>
    <p:sldId id="394" r:id="rId6"/>
    <p:sldId id="379" r:id="rId7"/>
    <p:sldId id="395" r:id="rId8"/>
    <p:sldId id="405" r:id="rId9"/>
    <p:sldId id="381" r:id="rId10"/>
    <p:sldId id="390" r:id="rId11"/>
    <p:sldId id="378" r:id="rId12"/>
    <p:sldId id="387" r:id="rId13"/>
    <p:sldId id="350" r:id="rId14"/>
    <p:sldId id="388" r:id="rId15"/>
    <p:sldId id="375" r:id="rId16"/>
    <p:sldId id="364" r:id="rId17"/>
    <p:sldId id="389" r:id="rId18"/>
    <p:sldId id="366" r:id="rId19"/>
    <p:sldId id="406" r:id="rId20"/>
    <p:sldId id="411" r:id="rId21"/>
    <p:sldId id="396" r:id="rId22"/>
    <p:sldId id="391" r:id="rId23"/>
    <p:sldId id="377" r:id="rId24"/>
    <p:sldId id="412" r:id="rId25"/>
    <p:sldId id="376" r:id="rId26"/>
    <p:sldId id="368" r:id="rId27"/>
    <p:sldId id="371" r:id="rId28"/>
    <p:sldId id="413" r:id="rId29"/>
    <p:sldId id="414" r:id="rId30"/>
    <p:sldId id="417" r:id="rId31"/>
    <p:sldId id="386" r:id="rId32"/>
    <p:sldId id="393" r:id="rId33"/>
    <p:sldId id="392" r:id="rId34"/>
    <p:sldId id="397" r:id="rId35"/>
    <p:sldId id="398" r:id="rId36"/>
    <p:sldId id="399" r:id="rId37"/>
    <p:sldId id="400" r:id="rId38"/>
    <p:sldId id="401" r:id="rId39"/>
    <p:sldId id="402" r:id="rId40"/>
    <p:sldId id="404" r:id="rId41"/>
    <p:sldId id="418" r:id="rId42"/>
    <p:sldId id="416" r:id="rId43"/>
  </p:sldIdLst>
  <p:sldSz cx="9144000" cy="6858000" type="screen4x3"/>
  <p:notesSz cx="6851650" cy="9747250"/>
  <p:defaultTextStyle>
    <a:defPPr>
      <a:defRPr lang="en-US"/>
    </a:defPPr>
    <a:lvl1pPr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1pPr>
    <a:lvl2pPr marL="4572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2pPr>
    <a:lvl3pPr marL="9144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3pPr>
    <a:lvl4pPr marL="13716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4pPr>
    <a:lvl5pPr marL="18288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9933"/>
    <a:srgbClr val="FF0000"/>
    <a:srgbClr val="000099"/>
    <a:srgbClr val="0066CC"/>
    <a:srgbClr val="CCCC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82" autoAdjust="0"/>
    <p:restoredTop sz="79802" autoAdjust="0"/>
  </p:normalViewPr>
  <p:slideViewPr>
    <p:cSldViewPr snapToGrid="0">
      <p:cViewPr varScale="1">
        <p:scale>
          <a:sx n="58" d="100"/>
          <a:sy n="58" d="100"/>
        </p:scale>
        <p:origin x="142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68625"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t" anchorCtr="0" compatLnSpc="1">
            <a:prstTxWarp prst="textNoShape">
              <a:avLst/>
            </a:prstTxWarp>
          </a:bodyPr>
          <a:lstStyle>
            <a:lvl1pPr defTabSz="896938">
              <a:spcBef>
                <a:spcPct val="0"/>
              </a:spcBef>
              <a:spcAft>
                <a:spcPct val="0"/>
              </a:spcAft>
              <a:buClrTx/>
              <a:buFontTx/>
              <a:buNone/>
              <a:defRPr sz="1200" smtClean="0">
                <a:latin typeface="Times New Roman" pitchFamily="18" charset="0"/>
              </a:defRPr>
            </a:lvl1pPr>
          </a:lstStyle>
          <a:p>
            <a:pPr>
              <a:defRPr/>
            </a:pPr>
            <a:endParaRPr lang="en-US"/>
          </a:p>
        </p:txBody>
      </p:sp>
      <p:sp>
        <p:nvSpPr>
          <p:cNvPr id="38915" name="Rectangle 3"/>
          <p:cNvSpPr>
            <a:spLocks noGrp="1" noChangeArrowheads="1"/>
          </p:cNvSpPr>
          <p:nvPr>
            <p:ph type="dt" sz="quarter" idx="1"/>
          </p:nvPr>
        </p:nvSpPr>
        <p:spPr bwMode="auto">
          <a:xfrm>
            <a:off x="3857625" y="0"/>
            <a:ext cx="29670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t" anchorCtr="0" compatLnSpc="1">
            <a:prstTxWarp prst="textNoShape">
              <a:avLst/>
            </a:prstTxWarp>
          </a:bodyPr>
          <a:lstStyle>
            <a:lvl1pPr algn="r" defTabSz="896938">
              <a:spcBef>
                <a:spcPct val="0"/>
              </a:spcBef>
              <a:spcAft>
                <a:spcPct val="0"/>
              </a:spcAft>
              <a:buClrTx/>
              <a:buFontTx/>
              <a:buNone/>
              <a:defRPr sz="1200" smtClean="0">
                <a:latin typeface="Times New Roman" pitchFamily="18" charset="0"/>
              </a:defRPr>
            </a:lvl1pPr>
          </a:lstStyle>
          <a:p>
            <a:pPr>
              <a:defRPr/>
            </a:pPr>
            <a:endParaRPr lang="en-US"/>
          </a:p>
        </p:txBody>
      </p:sp>
      <p:sp>
        <p:nvSpPr>
          <p:cNvPr id="38916" name="Rectangle 4"/>
          <p:cNvSpPr>
            <a:spLocks noGrp="1" noChangeArrowheads="1"/>
          </p:cNvSpPr>
          <p:nvPr>
            <p:ph type="ftr" sz="quarter" idx="2"/>
          </p:nvPr>
        </p:nvSpPr>
        <p:spPr bwMode="auto">
          <a:xfrm>
            <a:off x="0" y="9283700"/>
            <a:ext cx="2968625"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b" anchorCtr="0" compatLnSpc="1">
            <a:prstTxWarp prst="textNoShape">
              <a:avLst/>
            </a:prstTxWarp>
          </a:bodyPr>
          <a:lstStyle>
            <a:lvl1pPr defTabSz="896938">
              <a:spcBef>
                <a:spcPct val="0"/>
              </a:spcBef>
              <a:spcAft>
                <a:spcPct val="0"/>
              </a:spcAft>
              <a:buClrTx/>
              <a:buFontTx/>
              <a:buNone/>
              <a:defRPr sz="1200" smtClean="0">
                <a:latin typeface="Times New Roman" pitchFamily="18" charset="0"/>
              </a:defRPr>
            </a:lvl1pPr>
          </a:lstStyle>
          <a:p>
            <a:pPr>
              <a:defRPr/>
            </a:pPr>
            <a:endParaRPr lang="en-US"/>
          </a:p>
        </p:txBody>
      </p:sp>
      <p:sp>
        <p:nvSpPr>
          <p:cNvPr id="38917" name="Rectangle 5"/>
          <p:cNvSpPr>
            <a:spLocks noGrp="1" noChangeArrowheads="1"/>
          </p:cNvSpPr>
          <p:nvPr>
            <p:ph type="sldNum" sz="quarter" idx="3"/>
          </p:nvPr>
        </p:nvSpPr>
        <p:spPr bwMode="auto">
          <a:xfrm>
            <a:off x="3857625" y="9283700"/>
            <a:ext cx="29670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b" anchorCtr="0" compatLnSpc="1">
            <a:prstTxWarp prst="textNoShape">
              <a:avLst/>
            </a:prstTxWarp>
          </a:bodyPr>
          <a:lstStyle>
            <a:lvl1pPr algn="r" defTabSz="896938">
              <a:spcBef>
                <a:spcPct val="0"/>
              </a:spcBef>
              <a:spcAft>
                <a:spcPct val="0"/>
              </a:spcAft>
              <a:buClrTx/>
              <a:buFontTx/>
              <a:buNone/>
              <a:defRPr sz="1200" smtClean="0">
                <a:latin typeface="Times New Roman" pitchFamily="18" charset="0"/>
              </a:defRPr>
            </a:lvl1pPr>
          </a:lstStyle>
          <a:p>
            <a:pPr>
              <a:defRPr/>
            </a:pPr>
            <a:fld id="{B18BB3FA-FC02-4A5E-B5DA-E36C4C244A5E}" type="slidenum">
              <a:rPr lang="en-US"/>
              <a:pPr>
                <a:defRPr/>
              </a:pPr>
              <a:t>‹#›</a:t>
            </a:fld>
            <a:endParaRPr lang="en-US"/>
          </a:p>
        </p:txBody>
      </p:sp>
    </p:spTree>
    <p:extLst>
      <p:ext uri="{BB962C8B-B14F-4D97-AF65-F5344CB8AC3E}">
        <p14:creationId xmlns:p14="http://schemas.microsoft.com/office/powerpoint/2010/main" val="1349096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8625" cy="4873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1438" y="0"/>
            <a:ext cx="2968625" cy="487363"/>
          </a:xfrm>
          <a:prstGeom prst="rect">
            <a:avLst/>
          </a:prstGeom>
        </p:spPr>
        <p:txBody>
          <a:bodyPr vert="horz" lIns="91440" tIns="45720" rIns="91440" bIns="45720" rtlCol="0"/>
          <a:lstStyle>
            <a:lvl1pPr algn="r">
              <a:defRPr sz="1200"/>
            </a:lvl1pPr>
          </a:lstStyle>
          <a:p>
            <a:fld id="{B2D70044-C8D9-4C5A-89C5-CEEE451BB4FE}" type="datetimeFigureOut">
              <a:rPr lang="en-US" smtClean="0"/>
              <a:t>3/18/2026</a:t>
            </a:fld>
            <a:endParaRPr lang="en-US"/>
          </a:p>
        </p:txBody>
      </p:sp>
      <p:sp>
        <p:nvSpPr>
          <p:cNvPr id="4" name="Slide Image Placeholder 3"/>
          <p:cNvSpPr>
            <a:spLocks noGrp="1" noRot="1" noChangeAspect="1"/>
          </p:cNvSpPr>
          <p:nvPr>
            <p:ph type="sldImg" idx="2"/>
          </p:nvPr>
        </p:nvSpPr>
        <p:spPr>
          <a:xfrm>
            <a:off x="990600" y="731838"/>
            <a:ext cx="4870450" cy="36544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630738"/>
            <a:ext cx="5480050" cy="43862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258300"/>
            <a:ext cx="2968625" cy="4873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1438" y="9258300"/>
            <a:ext cx="2968625" cy="487363"/>
          </a:xfrm>
          <a:prstGeom prst="rect">
            <a:avLst/>
          </a:prstGeom>
        </p:spPr>
        <p:txBody>
          <a:bodyPr vert="horz" lIns="91440" tIns="45720" rIns="91440" bIns="45720" rtlCol="0" anchor="b"/>
          <a:lstStyle>
            <a:lvl1pPr algn="r">
              <a:defRPr sz="1200"/>
            </a:lvl1pPr>
          </a:lstStyle>
          <a:p>
            <a:fld id="{58EF3FFB-8DFF-49C5-BCE5-6F87BFE26BE6}" type="slidenum">
              <a:rPr lang="en-US" smtClean="0"/>
              <a:t>‹#›</a:t>
            </a:fld>
            <a:endParaRPr lang="en-US"/>
          </a:p>
        </p:txBody>
      </p:sp>
    </p:spTree>
    <p:extLst>
      <p:ext uri="{BB962C8B-B14F-4D97-AF65-F5344CB8AC3E}">
        <p14:creationId xmlns:p14="http://schemas.microsoft.com/office/powerpoint/2010/main" val="3452993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Systems.map</a:t>
            </a:r>
            <a:r>
              <a:rPr lang="en-US" dirty="0"/>
              <a:t> = is a text file generated when compiling the Linux kernel that contains the kernel symbol table — basically a list of the memory addresses corresponding to each function and variable in the kernel.</a:t>
            </a:r>
            <a:endParaRPr lang="ro-RO" dirty="0"/>
          </a:p>
        </p:txBody>
      </p:sp>
      <p:sp>
        <p:nvSpPr>
          <p:cNvPr id="4" name="Slide Number Placeholder 3"/>
          <p:cNvSpPr>
            <a:spLocks noGrp="1"/>
          </p:cNvSpPr>
          <p:nvPr>
            <p:ph type="sldNum" sz="quarter" idx="5"/>
          </p:nvPr>
        </p:nvSpPr>
        <p:spPr/>
        <p:txBody>
          <a:bodyPr/>
          <a:lstStyle/>
          <a:p>
            <a:fld id="{58EF3FFB-8DFF-49C5-BCE5-6F87BFE26BE6}" type="slidenum">
              <a:rPr lang="en-US" smtClean="0"/>
              <a:t>5</a:t>
            </a:fld>
            <a:endParaRPr lang="en-US"/>
          </a:p>
        </p:txBody>
      </p:sp>
    </p:spTree>
    <p:extLst>
      <p:ext uri="{BB962C8B-B14F-4D97-AF65-F5344CB8AC3E}">
        <p14:creationId xmlns:p14="http://schemas.microsoft.com/office/powerpoint/2010/main" val="1884278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8.3 filename.txt</a:t>
            </a:r>
          </a:p>
        </p:txBody>
      </p:sp>
      <p:sp>
        <p:nvSpPr>
          <p:cNvPr id="4" name="Slide Number Placeholder 3"/>
          <p:cNvSpPr>
            <a:spLocks noGrp="1"/>
          </p:cNvSpPr>
          <p:nvPr>
            <p:ph type="sldNum" sz="quarter" idx="10"/>
          </p:nvPr>
        </p:nvSpPr>
        <p:spPr/>
        <p:txBody>
          <a:bodyPr/>
          <a:lstStyle/>
          <a:p>
            <a:fld id="{58EF3FFB-8DFF-49C5-BCE5-6F87BFE26BE6}" type="slidenum">
              <a:rPr lang="en-US" smtClean="0"/>
              <a:t>10</a:t>
            </a:fld>
            <a:endParaRPr lang="en-US"/>
          </a:p>
        </p:txBody>
      </p:sp>
    </p:spTree>
    <p:extLst>
      <p:ext uri="{BB962C8B-B14F-4D97-AF65-F5344CB8AC3E}">
        <p14:creationId xmlns:p14="http://schemas.microsoft.com/office/powerpoint/2010/main" val="2971983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abcdef~1.txt</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abcdef~2.txt</a:t>
            </a:r>
          </a:p>
          <a:p>
            <a:endParaRPr lang="en-US" dirty="0"/>
          </a:p>
        </p:txBody>
      </p:sp>
      <p:sp>
        <p:nvSpPr>
          <p:cNvPr id="4" name="Slide Number Placeholder 3"/>
          <p:cNvSpPr>
            <a:spLocks noGrp="1"/>
          </p:cNvSpPr>
          <p:nvPr>
            <p:ph type="sldNum" sz="quarter" idx="10"/>
          </p:nvPr>
        </p:nvSpPr>
        <p:spPr/>
        <p:txBody>
          <a:bodyPr/>
          <a:lstStyle/>
          <a:p>
            <a:fld id="{58EF3FFB-8DFF-49C5-BCE5-6F87BFE26BE6}" type="slidenum">
              <a:rPr lang="en-US" smtClean="0"/>
              <a:t>22</a:t>
            </a:fld>
            <a:endParaRPr lang="en-US"/>
          </a:p>
        </p:txBody>
      </p:sp>
    </p:spTree>
    <p:extLst>
      <p:ext uri="{BB962C8B-B14F-4D97-AF65-F5344CB8AC3E}">
        <p14:creationId xmlns:p14="http://schemas.microsoft.com/office/powerpoint/2010/main" val="3847259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EF3FFB-8DFF-49C5-BCE5-6F87BFE26BE6}" type="slidenum">
              <a:rPr lang="en-US" smtClean="0"/>
              <a:t>31</a:t>
            </a:fld>
            <a:endParaRPr lang="en-US"/>
          </a:p>
        </p:txBody>
      </p:sp>
    </p:spTree>
    <p:extLst>
      <p:ext uri="{BB962C8B-B14F-4D97-AF65-F5344CB8AC3E}">
        <p14:creationId xmlns:p14="http://schemas.microsoft.com/office/powerpoint/2010/main" val="1159986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12"/>
          <p:cNvSpPr>
            <a:spLocks noChangeArrowheads="1"/>
          </p:cNvSpPr>
          <p:nvPr userDrawn="1"/>
        </p:nvSpPr>
        <p:spPr bwMode="auto">
          <a:xfrm>
            <a:off x="0" y="2616200"/>
            <a:ext cx="9144000" cy="152400"/>
          </a:xfrm>
          <a:prstGeom prst="roundRect">
            <a:avLst>
              <a:gd name="adj" fmla="val 16667"/>
            </a:avLst>
          </a:prstGeom>
          <a:gradFill rotWithShape="0">
            <a:gsLst>
              <a:gs pos="0">
                <a:srgbClr val="660033"/>
              </a:gs>
              <a:gs pos="100000">
                <a:srgbClr val="410020"/>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sp>
        <p:nvSpPr>
          <p:cNvPr id="5" name="Rectangle 13"/>
          <p:cNvSpPr>
            <a:spLocks noChangeArrowheads="1"/>
          </p:cNvSpPr>
          <p:nvPr userDrawn="1"/>
        </p:nvSpPr>
        <p:spPr bwMode="auto">
          <a:xfrm>
            <a:off x="228600" y="0"/>
            <a:ext cx="152400" cy="6858000"/>
          </a:xfrm>
          <a:prstGeom prst="rect">
            <a:avLst/>
          </a:prstGeom>
          <a:gradFill rotWithShape="0">
            <a:gsLst>
              <a:gs pos="0">
                <a:srgbClr val="660033"/>
              </a:gs>
              <a:gs pos="100000">
                <a:srgbClr val="2F0018"/>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sp>
        <p:nvSpPr>
          <p:cNvPr id="35847" name="Rectangle 7"/>
          <p:cNvSpPr>
            <a:spLocks noGrp="1" noChangeArrowheads="1"/>
          </p:cNvSpPr>
          <p:nvPr>
            <p:ph type="ctrTitle" sz="quarter"/>
          </p:nvPr>
        </p:nvSpPr>
        <p:spPr>
          <a:xfrm>
            <a:off x="714375" y="1069975"/>
            <a:ext cx="7772400" cy="1143000"/>
          </a:xfrm>
        </p:spPr>
        <p:txBody>
          <a:bodyPr/>
          <a:lstStyle>
            <a:lvl1pPr>
              <a:defRPr/>
            </a:lvl1pPr>
          </a:lstStyle>
          <a:p>
            <a:pPr lvl="0"/>
            <a:r>
              <a:rPr lang="en-US" noProof="0"/>
              <a:t>Click to edit Master title style</a:t>
            </a:r>
          </a:p>
        </p:txBody>
      </p:sp>
      <p:sp>
        <p:nvSpPr>
          <p:cNvPr id="35848"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pPr lvl="0"/>
            <a:r>
              <a:rPr lang="en-US" noProof="0"/>
              <a:t>Click to edit Master subtitle style</a:t>
            </a:r>
          </a:p>
        </p:txBody>
      </p:sp>
      <p:sp>
        <p:nvSpPr>
          <p:cNvPr id="6" name="Rectangle 9"/>
          <p:cNvSpPr>
            <a:spLocks noGrp="1" noChangeArrowheads="1"/>
          </p:cNvSpPr>
          <p:nvPr>
            <p:ph type="dt" sz="quarter" idx="10"/>
          </p:nvPr>
        </p:nvSpPr>
        <p:spPr bwMode="auto">
          <a:xfrm>
            <a:off x="685800" y="63246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spcBef>
                <a:spcPct val="0"/>
              </a:spcBef>
              <a:spcAft>
                <a:spcPct val="0"/>
              </a:spcAft>
              <a:buClrTx/>
              <a:buFontTx/>
              <a:buNone/>
              <a:defRPr sz="1400" smtClean="0"/>
            </a:lvl1pPr>
          </a:lstStyle>
          <a:p>
            <a:pPr>
              <a:defRPr/>
            </a:pPr>
            <a:endParaRPr lang="en-US"/>
          </a:p>
        </p:txBody>
      </p:sp>
      <p:sp>
        <p:nvSpPr>
          <p:cNvPr id="7" name="Rectangle 10"/>
          <p:cNvSpPr>
            <a:spLocks noGrp="1" noChangeArrowheads="1"/>
          </p:cNvSpPr>
          <p:nvPr>
            <p:ph type="ftr" sz="quarter" idx="11"/>
          </p:nvPr>
        </p:nvSpPr>
        <p:spPr bwMode="auto">
          <a:xfrm>
            <a:off x="3124200" y="63246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spcBef>
                <a:spcPct val="0"/>
              </a:spcBef>
              <a:spcAft>
                <a:spcPct val="0"/>
              </a:spcAft>
              <a:buClrTx/>
              <a:buFontTx/>
              <a:buNone/>
              <a:defRPr sz="1400" smtClean="0"/>
            </a:lvl1pPr>
          </a:lstStyle>
          <a:p>
            <a:pPr>
              <a:defRPr/>
            </a:pPr>
            <a:endParaRPr lang="en-US"/>
          </a:p>
        </p:txBody>
      </p:sp>
      <p:sp>
        <p:nvSpPr>
          <p:cNvPr id="8" name="Rectangle 11"/>
          <p:cNvSpPr>
            <a:spLocks noGrp="1" noChangeArrowheads="1"/>
          </p:cNvSpPr>
          <p:nvPr>
            <p:ph type="sldNum" sz="quarter" idx="12"/>
          </p:nvPr>
        </p:nvSpPr>
        <p:spPr bwMode="auto">
          <a:xfrm>
            <a:off x="6553200" y="63246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spcBef>
                <a:spcPct val="0"/>
              </a:spcBef>
              <a:spcAft>
                <a:spcPct val="0"/>
              </a:spcAft>
              <a:buClrTx/>
              <a:buFontTx/>
              <a:buNone/>
              <a:defRPr sz="1400" smtClean="0"/>
            </a:lvl1pPr>
          </a:lstStyle>
          <a:p>
            <a:pPr>
              <a:defRPr/>
            </a:pPr>
            <a:fld id="{601C0E3E-E30D-41B2-BEA1-7B084E49865E}" type="slidenum">
              <a:rPr lang="en-US"/>
              <a:pPr>
                <a:defRPr/>
              </a:pPr>
              <a:t>‹#›</a:t>
            </a:fld>
            <a:endParaRPr lang="en-US"/>
          </a:p>
        </p:txBody>
      </p:sp>
    </p:spTree>
    <p:extLst>
      <p:ext uri="{BB962C8B-B14F-4D97-AF65-F5344CB8AC3E}">
        <p14:creationId xmlns:p14="http://schemas.microsoft.com/office/powerpoint/2010/main" val="1171019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84173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152400"/>
            <a:ext cx="196215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73405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13397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772400" cy="874713"/>
          </a:xfrm>
        </p:spPr>
        <p:txBody>
          <a:bodyPr/>
          <a:lstStyle/>
          <a:p>
            <a:r>
              <a:rPr lang="en-US"/>
              <a:t>Click to edit Master title style</a:t>
            </a:r>
          </a:p>
        </p:txBody>
      </p:sp>
      <p:sp>
        <p:nvSpPr>
          <p:cNvPr id="3" name="Table Placeholder 2"/>
          <p:cNvSpPr>
            <a:spLocks noGrp="1"/>
          </p:cNvSpPr>
          <p:nvPr>
            <p:ph type="tbl" idx="1"/>
          </p:nvPr>
        </p:nvSpPr>
        <p:spPr>
          <a:xfrm>
            <a:off x="685800" y="1371600"/>
            <a:ext cx="7772400" cy="4724400"/>
          </a:xfrm>
        </p:spPr>
        <p:txBody>
          <a:bodyPr/>
          <a:lstStyle/>
          <a:p>
            <a:pPr lvl="0"/>
            <a:endParaRPr lang="en-US" noProof="0"/>
          </a:p>
        </p:txBody>
      </p:sp>
    </p:spTree>
    <p:extLst>
      <p:ext uri="{BB962C8B-B14F-4D97-AF65-F5344CB8AC3E}">
        <p14:creationId xmlns:p14="http://schemas.microsoft.com/office/powerpoint/2010/main" val="4173807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1212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772712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2406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648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72128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0282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72840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1030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762000" y="152400"/>
            <a:ext cx="7772400" cy="874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altLang="en-US"/>
              <a:t>Click to edit Master title style</a:t>
            </a:r>
          </a:p>
        </p:txBody>
      </p:sp>
      <p:sp>
        <p:nvSpPr>
          <p:cNvPr id="1027" name="Rectangle 8"/>
          <p:cNvSpPr>
            <a:spLocks noGrp="1" noChangeArrowheads="1"/>
          </p:cNvSpPr>
          <p:nvPr>
            <p:ph type="body" idx="1"/>
          </p:nvPr>
        </p:nvSpPr>
        <p:spPr bwMode="auto">
          <a:xfrm>
            <a:off x="685800" y="1371600"/>
            <a:ext cx="7772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AutoShape 16"/>
          <p:cNvSpPr>
            <a:spLocks noChangeArrowheads="1"/>
          </p:cNvSpPr>
          <p:nvPr userDrawn="1"/>
        </p:nvSpPr>
        <p:spPr bwMode="auto">
          <a:xfrm>
            <a:off x="0" y="1044575"/>
            <a:ext cx="9144000" cy="152400"/>
          </a:xfrm>
          <a:prstGeom prst="roundRect">
            <a:avLst>
              <a:gd name="adj" fmla="val 16667"/>
            </a:avLst>
          </a:prstGeom>
          <a:gradFill rotWithShape="0">
            <a:gsLst>
              <a:gs pos="0">
                <a:srgbClr val="660033"/>
              </a:gs>
              <a:gs pos="100000">
                <a:srgbClr val="410020"/>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sp>
        <p:nvSpPr>
          <p:cNvPr id="1029" name="Rectangle 17"/>
          <p:cNvSpPr>
            <a:spLocks noChangeArrowheads="1"/>
          </p:cNvSpPr>
          <p:nvPr userDrawn="1"/>
        </p:nvSpPr>
        <p:spPr bwMode="auto">
          <a:xfrm>
            <a:off x="228600" y="0"/>
            <a:ext cx="152400" cy="6858000"/>
          </a:xfrm>
          <a:prstGeom prst="rect">
            <a:avLst/>
          </a:prstGeom>
          <a:gradFill rotWithShape="0">
            <a:gsLst>
              <a:gs pos="0">
                <a:srgbClr val="660033"/>
              </a:gs>
              <a:gs pos="100000">
                <a:srgbClr val="2F0018"/>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sp>
        <p:nvSpPr>
          <p:cNvPr id="34834" name="Text Box 18"/>
          <p:cNvSpPr txBox="1">
            <a:spLocks noChangeArrowheads="1"/>
          </p:cNvSpPr>
          <p:nvPr userDrawn="1"/>
        </p:nvSpPr>
        <p:spPr bwMode="auto">
          <a:xfrm>
            <a:off x="685800" y="6408738"/>
            <a:ext cx="77803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spcAft>
                <a:spcPct val="0"/>
              </a:spcAft>
              <a:tabLst>
                <a:tab pos="3827463" algn="ctr"/>
                <a:tab pos="7593013" algn="r"/>
              </a:tabLst>
              <a:defRPr sz="2400">
                <a:solidFill>
                  <a:schemeClr val="tx1"/>
                </a:solidFill>
                <a:latin typeface="Times New Roman" pitchFamily="18" charset="0"/>
              </a:defRPr>
            </a:lvl1pPr>
            <a:lvl2pPr>
              <a:spcBef>
                <a:spcPct val="0"/>
              </a:spcBef>
              <a:spcAft>
                <a:spcPct val="0"/>
              </a:spcAft>
              <a:tabLst>
                <a:tab pos="3827463" algn="ctr"/>
                <a:tab pos="7593013" algn="r"/>
              </a:tabLst>
              <a:defRPr sz="2400">
                <a:solidFill>
                  <a:schemeClr val="tx1"/>
                </a:solidFill>
                <a:latin typeface="Times New Roman" pitchFamily="18" charset="0"/>
              </a:defRPr>
            </a:lvl2pPr>
            <a:lvl3pPr>
              <a:spcBef>
                <a:spcPct val="0"/>
              </a:spcBef>
              <a:spcAft>
                <a:spcPct val="0"/>
              </a:spcAft>
              <a:tabLst>
                <a:tab pos="3827463" algn="ctr"/>
                <a:tab pos="7593013" algn="r"/>
              </a:tabLst>
              <a:defRPr sz="2400">
                <a:solidFill>
                  <a:schemeClr val="tx1"/>
                </a:solidFill>
                <a:latin typeface="Times New Roman" pitchFamily="18" charset="0"/>
              </a:defRPr>
            </a:lvl3pPr>
            <a:lvl4pPr>
              <a:spcBef>
                <a:spcPct val="0"/>
              </a:spcBef>
              <a:spcAft>
                <a:spcPct val="0"/>
              </a:spcAft>
              <a:tabLst>
                <a:tab pos="3827463" algn="ctr"/>
                <a:tab pos="7593013" algn="r"/>
              </a:tabLst>
              <a:defRPr sz="2400">
                <a:solidFill>
                  <a:schemeClr val="tx1"/>
                </a:solidFill>
                <a:latin typeface="Times New Roman" pitchFamily="18" charset="0"/>
              </a:defRPr>
            </a:lvl4pPr>
            <a:lvl5pPr>
              <a:spcBef>
                <a:spcPct val="0"/>
              </a:spcBef>
              <a:spcAft>
                <a:spcPct val="0"/>
              </a:spcAft>
              <a:tabLst>
                <a:tab pos="3827463" algn="ctr"/>
                <a:tab pos="7593013" algn="r"/>
              </a:tabLst>
              <a:defRPr sz="2400">
                <a:solidFill>
                  <a:schemeClr val="tx1"/>
                </a:solidFill>
                <a:latin typeface="Times New Roman" pitchFamily="18" charset="0"/>
              </a:defRPr>
            </a:lvl5pPr>
            <a:lvl6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6pPr>
            <a:lvl7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7pPr>
            <a:lvl8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8pPr>
            <a:lvl9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9pPr>
          </a:lstStyle>
          <a:p>
            <a:pPr algn="r">
              <a:spcBef>
                <a:spcPct val="50000"/>
              </a:spcBef>
              <a:buClrTx/>
              <a:buFontTx/>
              <a:buNone/>
              <a:defRPr/>
            </a:pPr>
            <a:fld id="{620485E1-6C8E-4A89-BD10-96FB5A0E143A}" type="slidenum">
              <a:rPr lang="en-US" sz="1200" smtClean="0">
                <a:latin typeface="Arial" charset="0"/>
              </a:rPr>
              <a:pPr algn="r">
                <a:spcBef>
                  <a:spcPct val="50000"/>
                </a:spcBef>
                <a:buClrTx/>
                <a:buFontTx/>
                <a:buNone/>
                <a:defRPr/>
              </a:pPr>
              <a:t>‹#›</a:t>
            </a:fld>
            <a:endParaRPr lang="en-US" sz="1200">
              <a:latin typeface="Arial" charset="0"/>
            </a:endParaRPr>
          </a:p>
        </p:txBody>
      </p:sp>
    </p:spTree>
  </p:cSld>
  <p:clrMap bg1="lt1" tx1="dk1" bg2="lt2" tx2="dk2" accent1="accent1" accent2="accent2" accent3="accent3" accent4="accent4" accent5="accent5" accent6="accent6" hlink="hlink" folHlink="folHlink"/>
  <p:sldLayoutIdLst>
    <p:sldLayoutId id="2147483676"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r" rtl="0" eaLnBrk="0" fontAlgn="base" hangingPunct="0">
        <a:spcBef>
          <a:spcPct val="0"/>
        </a:spcBef>
        <a:spcAft>
          <a:spcPct val="0"/>
        </a:spcAft>
        <a:defRPr sz="3200" b="1" i="1">
          <a:solidFill>
            <a:srgbClr val="000099"/>
          </a:solidFill>
          <a:latin typeface="+mj-lt"/>
          <a:ea typeface="+mj-ea"/>
          <a:cs typeface="+mj-cs"/>
        </a:defRPr>
      </a:lvl1pPr>
      <a:lvl2pPr algn="r" rtl="0" eaLnBrk="0" fontAlgn="base" hangingPunct="0">
        <a:spcBef>
          <a:spcPct val="0"/>
        </a:spcBef>
        <a:spcAft>
          <a:spcPct val="0"/>
        </a:spcAft>
        <a:defRPr sz="3200" b="1" i="1">
          <a:solidFill>
            <a:srgbClr val="000099"/>
          </a:solidFill>
          <a:latin typeface="Times New Roman" pitchFamily="18" charset="0"/>
        </a:defRPr>
      </a:lvl2pPr>
      <a:lvl3pPr algn="r" rtl="0" eaLnBrk="0" fontAlgn="base" hangingPunct="0">
        <a:spcBef>
          <a:spcPct val="0"/>
        </a:spcBef>
        <a:spcAft>
          <a:spcPct val="0"/>
        </a:spcAft>
        <a:defRPr sz="3200" b="1" i="1">
          <a:solidFill>
            <a:srgbClr val="000099"/>
          </a:solidFill>
          <a:latin typeface="Times New Roman" pitchFamily="18" charset="0"/>
        </a:defRPr>
      </a:lvl3pPr>
      <a:lvl4pPr algn="r" rtl="0" eaLnBrk="0" fontAlgn="base" hangingPunct="0">
        <a:spcBef>
          <a:spcPct val="0"/>
        </a:spcBef>
        <a:spcAft>
          <a:spcPct val="0"/>
        </a:spcAft>
        <a:defRPr sz="3200" b="1" i="1">
          <a:solidFill>
            <a:srgbClr val="000099"/>
          </a:solidFill>
          <a:latin typeface="Times New Roman" pitchFamily="18" charset="0"/>
        </a:defRPr>
      </a:lvl4pPr>
      <a:lvl5pPr algn="r" rtl="0" eaLnBrk="0" fontAlgn="base" hangingPunct="0">
        <a:spcBef>
          <a:spcPct val="0"/>
        </a:spcBef>
        <a:spcAft>
          <a:spcPct val="0"/>
        </a:spcAft>
        <a:defRPr sz="3200" b="1" i="1">
          <a:solidFill>
            <a:srgbClr val="000099"/>
          </a:solidFill>
          <a:latin typeface="Times New Roman" pitchFamily="18" charset="0"/>
        </a:defRPr>
      </a:lvl5pPr>
      <a:lvl6pPr marL="457200" algn="r" rtl="0" eaLnBrk="0" fontAlgn="base" hangingPunct="0">
        <a:spcBef>
          <a:spcPct val="0"/>
        </a:spcBef>
        <a:spcAft>
          <a:spcPct val="0"/>
        </a:spcAft>
        <a:defRPr sz="3200" b="1" i="1">
          <a:solidFill>
            <a:srgbClr val="000099"/>
          </a:solidFill>
          <a:latin typeface="Times New Roman" pitchFamily="18" charset="0"/>
        </a:defRPr>
      </a:lvl6pPr>
      <a:lvl7pPr marL="914400" algn="r" rtl="0" eaLnBrk="0" fontAlgn="base" hangingPunct="0">
        <a:spcBef>
          <a:spcPct val="0"/>
        </a:spcBef>
        <a:spcAft>
          <a:spcPct val="0"/>
        </a:spcAft>
        <a:defRPr sz="3200" b="1" i="1">
          <a:solidFill>
            <a:srgbClr val="000099"/>
          </a:solidFill>
          <a:latin typeface="Times New Roman" pitchFamily="18" charset="0"/>
        </a:defRPr>
      </a:lvl7pPr>
      <a:lvl8pPr marL="1371600" algn="r" rtl="0" eaLnBrk="0" fontAlgn="base" hangingPunct="0">
        <a:spcBef>
          <a:spcPct val="0"/>
        </a:spcBef>
        <a:spcAft>
          <a:spcPct val="0"/>
        </a:spcAft>
        <a:defRPr sz="3200" b="1" i="1">
          <a:solidFill>
            <a:srgbClr val="000099"/>
          </a:solidFill>
          <a:latin typeface="Times New Roman" pitchFamily="18" charset="0"/>
        </a:defRPr>
      </a:lvl8pPr>
      <a:lvl9pPr marL="1828800" algn="r" rtl="0" eaLnBrk="0" fontAlgn="base" hangingPunct="0">
        <a:spcBef>
          <a:spcPct val="0"/>
        </a:spcBef>
        <a:spcAft>
          <a:spcPct val="0"/>
        </a:spcAft>
        <a:defRPr sz="3200" b="1" i="1">
          <a:solidFill>
            <a:srgbClr val="000099"/>
          </a:solidFill>
          <a:latin typeface="Times New Roman" pitchFamily="18" charset="0"/>
        </a:defRPr>
      </a:lvl9pPr>
    </p:titleStyle>
    <p:bodyStyle>
      <a:lvl1pPr marL="342900" indent="-342900" algn="l" rtl="0" eaLnBrk="0" fontAlgn="base" hangingPunct="0">
        <a:spcBef>
          <a:spcPct val="20000"/>
        </a:spcBef>
        <a:spcAft>
          <a:spcPct val="25000"/>
        </a:spcAft>
        <a:buClr>
          <a:schemeClr val="tx2"/>
        </a:buClr>
        <a:buChar char="•"/>
        <a:defRPr sz="2000">
          <a:solidFill>
            <a:schemeClr val="tx1"/>
          </a:solidFill>
          <a:latin typeface="+mn-lt"/>
          <a:ea typeface="+mn-ea"/>
          <a:cs typeface="+mn-cs"/>
        </a:defRPr>
      </a:lvl1pPr>
      <a:lvl2pPr marL="742950" indent="-285750" algn="l" rtl="0" eaLnBrk="0" fontAlgn="base" hangingPunct="0">
        <a:spcBef>
          <a:spcPct val="20000"/>
        </a:spcBef>
        <a:spcAft>
          <a:spcPct val="25000"/>
        </a:spcAft>
        <a:buClr>
          <a:schemeClr val="tx2"/>
        </a:buClr>
        <a:buChar char="–"/>
        <a:defRPr>
          <a:solidFill>
            <a:schemeClr val="tx1"/>
          </a:solidFill>
          <a:latin typeface="+mn-lt"/>
        </a:defRPr>
      </a:lvl2pPr>
      <a:lvl3pPr marL="1143000" indent="-228600" algn="l" rtl="0" eaLnBrk="0" fontAlgn="base" hangingPunct="0">
        <a:spcBef>
          <a:spcPct val="20000"/>
        </a:spcBef>
        <a:spcAft>
          <a:spcPct val="25000"/>
        </a:spcAft>
        <a:buClr>
          <a:schemeClr val="tx2"/>
        </a:buClr>
        <a:buChar char="•"/>
        <a:defRPr>
          <a:solidFill>
            <a:schemeClr val="tx1"/>
          </a:solidFill>
          <a:latin typeface="+mn-lt"/>
        </a:defRPr>
      </a:lvl3pPr>
      <a:lvl4pPr marL="1600200" indent="-228600" algn="l" rtl="0" eaLnBrk="0" fontAlgn="base" hangingPunct="0">
        <a:spcBef>
          <a:spcPct val="20000"/>
        </a:spcBef>
        <a:spcAft>
          <a:spcPct val="25000"/>
        </a:spcAft>
        <a:buClr>
          <a:schemeClr val="tx2"/>
        </a:buClr>
        <a:buChar char="–"/>
        <a:defRPr sz="2000">
          <a:solidFill>
            <a:schemeClr val="tx1"/>
          </a:solidFill>
          <a:latin typeface="+mj-lt"/>
        </a:defRPr>
      </a:lvl4pPr>
      <a:lvl5pPr marL="2057400" indent="-228600" algn="l" rtl="0" eaLnBrk="0" fontAlgn="base" hangingPunct="0">
        <a:spcBef>
          <a:spcPct val="20000"/>
        </a:spcBef>
        <a:spcAft>
          <a:spcPct val="25000"/>
        </a:spcAft>
        <a:buClr>
          <a:schemeClr val="tx2"/>
        </a:buClr>
        <a:buChar char="•"/>
        <a:defRPr sz="2000">
          <a:solidFill>
            <a:schemeClr val="tx1"/>
          </a:solidFill>
          <a:latin typeface="+mj-lt"/>
        </a:defRPr>
      </a:lvl5pPr>
      <a:lvl6pPr marL="2514600" indent="-228600" algn="l" rtl="0" eaLnBrk="0" fontAlgn="base" hangingPunct="0">
        <a:spcBef>
          <a:spcPct val="20000"/>
        </a:spcBef>
        <a:spcAft>
          <a:spcPct val="25000"/>
        </a:spcAft>
        <a:buClr>
          <a:schemeClr val="tx2"/>
        </a:buClr>
        <a:buChar char="•"/>
        <a:defRPr sz="2000">
          <a:solidFill>
            <a:schemeClr val="tx1"/>
          </a:solidFill>
          <a:latin typeface="+mj-lt"/>
        </a:defRPr>
      </a:lvl6pPr>
      <a:lvl7pPr marL="2971800" indent="-228600" algn="l" rtl="0" eaLnBrk="0" fontAlgn="base" hangingPunct="0">
        <a:spcBef>
          <a:spcPct val="20000"/>
        </a:spcBef>
        <a:spcAft>
          <a:spcPct val="25000"/>
        </a:spcAft>
        <a:buClr>
          <a:schemeClr val="tx2"/>
        </a:buClr>
        <a:buChar char="•"/>
        <a:defRPr sz="2000">
          <a:solidFill>
            <a:schemeClr val="tx1"/>
          </a:solidFill>
          <a:latin typeface="+mj-lt"/>
        </a:defRPr>
      </a:lvl7pPr>
      <a:lvl8pPr marL="3429000" indent="-228600" algn="l" rtl="0" eaLnBrk="0" fontAlgn="base" hangingPunct="0">
        <a:spcBef>
          <a:spcPct val="20000"/>
        </a:spcBef>
        <a:spcAft>
          <a:spcPct val="25000"/>
        </a:spcAft>
        <a:buClr>
          <a:schemeClr val="tx2"/>
        </a:buClr>
        <a:buChar char="•"/>
        <a:defRPr sz="2000">
          <a:solidFill>
            <a:schemeClr val="tx1"/>
          </a:solidFill>
          <a:latin typeface="+mj-lt"/>
        </a:defRPr>
      </a:lvl8pPr>
      <a:lvl9pPr marL="3886200" indent="-228600" algn="l" rtl="0" eaLnBrk="0" fontAlgn="base" hangingPunct="0">
        <a:spcBef>
          <a:spcPct val="20000"/>
        </a:spcBef>
        <a:spcAft>
          <a:spcPct val="25000"/>
        </a:spcAft>
        <a:buClr>
          <a:schemeClr val="tx2"/>
        </a:buClr>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ttp://www.storagereview.com/guide2000/ref/hdd/perf/perf/ext/pcCaching.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en.wikipedia.org/wiki/Terabyte" TargetMode="External"/><Relationship Id="rId3" Type="http://schemas.openxmlformats.org/officeDocument/2006/relationships/hyperlink" Target="http://en.wikipedia.org/wiki/SI_prefix" TargetMode="External"/><Relationship Id="rId7" Type="http://schemas.openxmlformats.org/officeDocument/2006/relationships/hyperlink" Target="http://en.wikipedia.org/wiki/Gigabyte" TargetMode="External"/><Relationship Id="rId2" Type="http://schemas.openxmlformats.org/officeDocument/2006/relationships/hyperlink" Target="http://en.wikipedia.org/wiki/Byte" TargetMode="External"/><Relationship Id="rId1" Type="http://schemas.openxmlformats.org/officeDocument/2006/relationships/slideLayout" Target="../slideLayouts/slideLayout12.xml"/><Relationship Id="rId6" Type="http://schemas.openxmlformats.org/officeDocument/2006/relationships/hyperlink" Target="http://en.wikipedia.org/wiki/Megabyte" TargetMode="External"/><Relationship Id="rId11" Type="http://schemas.openxmlformats.org/officeDocument/2006/relationships/hyperlink" Target="http://en.wikipedia.org/wiki/Yottabyte" TargetMode="External"/><Relationship Id="rId5" Type="http://schemas.openxmlformats.org/officeDocument/2006/relationships/hyperlink" Target="http://en.wikipedia.org/wiki/Kilobyte" TargetMode="External"/><Relationship Id="rId10" Type="http://schemas.openxmlformats.org/officeDocument/2006/relationships/hyperlink" Target="http://en.wikipedia.org/wiki/Zettabyte" TargetMode="External"/><Relationship Id="rId4" Type="http://schemas.openxmlformats.org/officeDocument/2006/relationships/hyperlink" Target="http://en.wikipedia.org/wiki/Binary_prefix" TargetMode="External"/><Relationship Id="rId9" Type="http://schemas.openxmlformats.org/officeDocument/2006/relationships/hyperlink" Target="http://en.wikipedia.org/wiki/Petabyte"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docs.microsoft.com/en-us/previous-versions/windows/it-pro/windows-vista/cc766145(v=ws.10)"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en.wikipedia.org/wiki/Ext3"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howtogeek.com/howto/33552/htg-explains-which-linux-file-system-should-you-choose/"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eveloper.apple.com/documentation/foundation/file_system/about_apple_file_syste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ctrTitle"/>
          </p:nvPr>
        </p:nvSpPr>
        <p:spPr>
          <a:xfrm>
            <a:off x="866775" y="1222375"/>
            <a:ext cx="7772400" cy="1143000"/>
          </a:xfrm>
          <a:noFill/>
        </p:spPr>
        <p:txBody>
          <a:bodyPr/>
          <a:lstStyle/>
          <a:p>
            <a:pPr algn="ctr">
              <a:spcBef>
                <a:spcPts val="0"/>
              </a:spcBef>
              <a:spcAft>
                <a:spcPts val="1200"/>
              </a:spcAft>
            </a:pPr>
            <a:r>
              <a:rPr lang="en-US" altLang="en-US" sz="2400" dirty="0">
                <a:solidFill>
                  <a:schemeClr val="tx1"/>
                </a:solidFill>
                <a:latin typeface="Cambria" panose="02040503050406030204" pitchFamily="18" charset="0"/>
                <a:cs typeface="Times New Roman" pitchFamily="18" charset="0"/>
              </a:rPr>
              <a:t>Operating Systems </a:t>
            </a:r>
            <a:br>
              <a:rPr lang="en-US" altLang="en-US" sz="2400" dirty="0">
                <a:solidFill>
                  <a:schemeClr val="tx1"/>
                </a:solidFill>
                <a:latin typeface="Cambria" panose="02040503050406030204" pitchFamily="18" charset="0"/>
                <a:cs typeface="Times New Roman" pitchFamily="18" charset="0"/>
              </a:rPr>
            </a:br>
            <a:r>
              <a:rPr lang="en-US" altLang="en-US" sz="2400">
                <a:solidFill>
                  <a:schemeClr val="tx1"/>
                </a:solidFill>
                <a:latin typeface="Cambria" panose="02040503050406030204" pitchFamily="18" charset="0"/>
                <a:cs typeface="Times New Roman" pitchFamily="18" charset="0"/>
              </a:rPr>
              <a:t>Course #5</a:t>
            </a:r>
            <a:br>
              <a:rPr lang="en-US" altLang="en-US" sz="2400" dirty="0">
                <a:solidFill>
                  <a:schemeClr val="tx1"/>
                </a:solidFill>
                <a:latin typeface="Cambria" panose="02040503050406030204" pitchFamily="18" charset="0"/>
                <a:cs typeface="Times New Roman" pitchFamily="18" charset="0"/>
              </a:rPr>
            </a:br>
            <a:r>
              <a:rPr lang="en-US" altLang="en-US" sz="2400" dirty="0">
                <a:solidFill>
                  <a:srgbClr val="FF0000"/>
                </a:solidFill>
                <a:latin typeface="Cambria" panose="02040503050406030204" pitchFamily="18" charset="0"/>
                <a:cs typeface="Times New Roman" pitchFamily="18" charset="0"/>
              </a:rPr>
              <a:t>Filesystems</a:t>
            </a:r>
            <a:endParaRPr lang="en-US" altLang="en-US" dirty="0">
              <a:solidFill>
                <a:srgbClr val="FF0000"/>
              </a:solidFill>
              <a:latin typeface="Cambria" panose="02040503050406030204" pitchFamily="18" charset="0"/>
              <a:cs typeface="Times New Roman" pitchFamily="18" charset="0"/>
            </a:endParaRPr>
          </a:p>
        </p:txBody>
      </p:sp>
      <p:sp>
        <p:nvSpPr>
          <p:cNvPr id="3075" name="Rectangle 8"/>
          <p:cNvSpPr>
            <a:spLocks noChangeArrowheads="1"/>
          </p:cNvSpPr>
          <p:nvPr/>
        </p:nvSpPr>
        <p:spPr bwMode="auto">
          <a:xfrm>
            <a:off x="1531938" y="3806825"/>
            <a:ext cx="6400800" cy="203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ctr">
              <a:buFontTx/>
              <a:buNone/>
            </a:pPr>
            <a:r>
              <a:rPr lang="en-US" altLang="en-US" b="1" dirty="0">
                <a:solidFill>
                  <a:srgbClr val="FF9933"/>
                </a:solidFill>
                <a:latin typeface="Cambria" panose="02040503050406030204" pitchFamily="18" charset="0"/>
                <a:cs typeface="Times New Roman" pitchFamily="18" charset="0"/>
              </a:rPr>
              <a:t>Răzvan Daniel ZOTA</a:t>
            </a:r>
          </a:p>
          <a:p>
            <a:pPr algn="ctr">
              <a:buFontTx/>
              <a:buNone/>
            </a:pPr>
            <a:r>
              <a:rPr lang="en-US" altLang="en-US" b="1" dirty="0">
                <a:solidFill>
                  <a:srgbClr val="FF9933"/>
                </a:solidFill>
                <a:latin typeface="Cambria" panose="02040503050406030204" pitchFamily="18" charset="0"/>
                <a:cs typeface="Times New Roman" pitchFamily="18" charset="0"/>
              </a:rPr>
              <a:t>Faculty of Cybernetics, Statistics and Economic Informatics</a:t>
            </a:r>
          </a:p>
          <a:p>
            <a:pPr algn="ctr">
              <a:buFontTx/>
              <a:buNone/>
            </a:pPr>
            <a:r>
              <a:rPr lang="en-US" altLang="en-US" sz="1600" b="1" dirty="0">
                <a:solidFill>
                  <a:srgbClr val="FF9933"/>
                </a:solidFill>
                <a:latin typeface="Cambria" panose="02040503050406030204" pitchFamily="18" charset="0"/>
                <a:cs typeface="Times New Roman" pitchFamily="18" charset="0"/>
              </a:rPr>
              <a:t>zota@ase.ro</a:t>
            </a:r>
          </a:p>
          <a:p>
            <a:pPr algn="ctr">
              <a:buFontTx/>
              <a:buNone/>
            </a:pPr>
            <a:r>
              <a:rPr lang="en-US" altLang="en-US" sz="1600" b="1" dirty="0">
                <a:latin typeface="Cambria" panose="02040503050406030204" pitchFamily="18" charset="0"/>
                <a:cs typeface="Times New Roman" pitchFamily="18" charset="0"/>
              </a:rPr>
              <a:t>https://zota.ase.ro/os</a:t>
            </a:r>
            <a:endParaRPr lang="en-US" altLang="en-US" sz="1600" b="1" dirty="0">
              <a:solidFill>
                <a:srgbClr val="FF3300"/>
              </a:solidFill>
              <a:latin typeface="Cambria" panose="02040503050406030204" pitchFamily="18" charset="0"/>
              <a:cs typeface="Times New Roman" pitchFamily="18" charset="0"/>
            </a:endParaRPr>
          </a:p>
          <a:p>
            <a:pPr algn="ctr">
              <a:buFontTx/>
              <a:buNone/>
            </a:pPr>
            <a:endParaRPr lang="en-US" altLang="en-US" b="1" dirty="0">
              <a:solidFill>
                <a:srgbClr val="FFCC00"/>
              </a:solidFill>
              <a:latin typeface="Cambria" panose="02040503050406030204"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685800" y="1714500"/>
            <a:ext cx="7912100" cy="4635500"/>
          </a:xfrm>
        </p:spPr>
        <p:txBody>
          <a:bodyPr/>
          <a:lstStyle/>
          <a:p>
            <a:pPr>
              <a:lnSpc>
                <a:spcPct val="80000"/>
              </a:lnSpc>
            </a:pPr>
            <a:r>
              <a:rPr lang="en-US" altLang="en-US" sz="2200" dirty="0">
                <a:latin typeface="Cambria" panose="02040503050406030204" pitchFamily="18" charset="0"/>
                <a:cs typeface="Times New Roman" pitchFamily="18" charset="0"/>
              </a:rPr>
              <a:t>For many years, the most popular filesystem was </a:t>
            </a:r>
            <a:r>
              <a:rPr lang="ro-RO" altLang="en-US" sz="2200" dirty="0">
                <a:latin typeface="Cambria" panose="02040503050406030204" pitchFamily="18" charset="0"/>
                <a:cs typeface="Times New Roman" pitchFamily="18" charset="0"/>
              </a:rPr>
              <a:t>FAT (File Allocation Table). </a:t>
            </a:r>
            <a:r>
              <a:rPr lang="en-US" altLang="en-US" sz="2200" dirty="0">
                <a:latin typeface="Cambria" panose="02040503050406030204" pitchFamily="18" charset="0"/>
                <a:cs typeface="Times New Roman" pitchFamily="18" charset="0"/>
              </a:rPr>
              <a:t>There are 3 types of </a:t>
            </a:r>
            <a:r>
              <a:rPr lang="ro-RO" altLang="en-US" sz="2200" dirty="0">
                <a:latin typeface="Cambria" panose="02040503050406030204" pitchFamily="18" charset="0"/>
                <a:cs typeface="Times New Roman" pitchFamily="18" charset="0"/>
              </a:rPr>
              <a:t>FAT.</a:t>
            </a:r>
            <a:r>
              <a:rPr lang="en-US" altLang="en-US" sz="2200" dirty="0">
                <a:latin typeface="Cambria" panose="02040503050406030204" pitchFamily="18" charset="0"/>
                <a:cs typeface="Times New Roman" pitchFamily="18" charset="0"/>
              </a:rPr>
              <a:t> The first one is the original </a:t>
            </a:r>
            <a:r>
              <a:rPr lang="ro-RO" altLang="en-US" sz="2200" dirty="0">
                <a:latin typeface="Cambria" panose="02040503050406030204" pitchFamily="18" charset="0"/>
                <a:cs typeface="Times New Roman" pitchFamily="18" charset="0"/>
              </a:rPr>
              <a:t>FAT (FAT12), </a:t>
            </a:r>
            <a:r>
              <a:rPr lang="en-US" altLang="en-US" sz="2200" dirty="0">
                <a:latin typeface="Cambria" panose="02040503050406030204" pitchFamily="18" charset="0"/>
                <a:cs typeface="Times New Roman" pitchFamily="18" charset="0"/>
              </a:rPr>
              <a:t>then appeared </a:t>
            </a:r>
            <a:r>
              <a:rPr lang="ro-RO" altLang="en-US" sz="2200" dirty="0">
                <a:latin typeface="Cambria" panose="02040503050406030204" pitchFamily="18" charset="0"/>
                <a:cs typeface="Times New Roman" pitchFamily="18" charset="0"/>
              </a:rPr>
              <a:t>FAT16 </a:t>
            </a:r>
            <a:r>
              <a:rPr lang="en-US" altLang="en-US" sz="2200" dirty="0">
                <a:latin typeface="Cambria" panose="02040503050406030204" pitchFamily="18" charset="0"/>
                <a:cs typeface="Times New Roman" pitchFamily="18" charset="0"/>
              </a:rPr>
              <a:t>and</a:t>
            </a:r>
            <a:r>
              <a:rPr lang="ro-RO" altLang="en-US" sz="2200" dirty="0">
                <a:latin typeface="Cambria" panose="02040503050406030204" pitchFamily="18" charset="0"/>
                <a:cs typeface="Times New Roman" pitchFamily="18" charset="0"/>
              </a:rPr>
              <a:t> FAT32, </a:t>
            </a:r>
            <a:r>
              <a:rPr lang="en-US" altLang="en-US" sz="2200" dirty="0">
                <a:latin typeface="Cambria" panose="02040503050406030204" pitchFamily="18" charset="0"/>
                <a:cs typeface="Times New Roman" pitchFamily="18" charset="0"/>
              </a:rPr>
              <a:t>improved versions for the original </a:t>
            </a:r>
            <a:r>
              <a:rPr lang="ro-RO" altLang="en-US" sz="2200" dirty="0">
                <a:latin typeface="Cambria" panose="02040503050406030204" pitchFamily="18" charset="0"/>
                <a:cs typeface="Times New Roman" pitchFamily="18" charset="0"/>
              </a:rPr>
              <a:t>FAT.</a:t>
            </a:r>
            <a:r>
              <a:rPr lang="en-US" altLang="en-US" sz="2200" dirty="0">
                <a:latin typeface="Cambria" panose="02040503050406030204" pitchFamily="18" charset="0"/>
                <a:cs typeface="Times New Roman" pitchFamily="18" charset="0"/>
              </a:rPr>
              <a:t> </a:t>
            </a:r>
            <a:endParaRPr lang="ro-RO" altLang="en-US" sz="2200" dirty="0">
              <a:latin typeface="Cambria" panose="02040503050406030204" pitchFamily="18" charset="0"/>
              <a:cs typeface="Times New Roman" pitchFamily="18" charset="0"/>
            </a:endParaRPr>
          </a:p>
          <a:p>
            <a:pPr>
              <a:lnSpc>
                <a:spcPct val="80000"/>
              </a:lnSpc>
            </a:pPr>
            <a:r>
              <a:rPr lang="en-US" altLang="en-US" sz="2200" dirty="0">
                <a:latin typeface="Cambria" panose="02040503050406030204" pitchFamily="18" charset="0"/>
                <a:cs typeface="Times New Roman" pitchFamily="18" charset="0"/>
              </a:rPr>
              <a:t>The original </a:t>
            </a:r>
            <a:r>
              <a:rPr lang="ro-RO" altLang="en-US" sz="2200" dirty="0">
                <a:latin typeface="Cambria" panose="02040503050406030204" pitchFamily="18" charset="0"/>
                <a:cs typeface="Times New Roman" pitchFamily="18" charset="0"/>
              </a:rPr>
              <a:t>FAT </a:t>
            </a:r>
            <a:r>
              <a:rPr lang="en-US" altLang="en-US" sz="2200" dirty="0">
                <a:latin typeface="Cambria" panose="02040503050406030204" pitchFamily="18" charset="0"/>
                <a:cs typeface="Times New Roman" pitchFamily="18" charset="0"/>
              </a:rPr>
              <a:t>was limited from many points of view, being capable to recognize only files up to 8 characters in length</a:t>
            </a:r>
            <a:r>
              <a:rPr lang="ro-RO" altLang="en-US" sz="2200" dirty="0">
                <a:latin typeface="Cambria" panose="02040503050406030204" pitchFamily="18" charset="0"/>
                <a:cs typeface="Times New Roman" pitchFamily="18" charset="0"/>
              </a:rPr>
              <a:t>. </a:t>
            </a:r>
            <a:endParaRPr lang="en-US" altLang="en-US" sz="2200" dirty="0">
              <a:latin typeface="Cambria" panose="02040503050406030204" pitchFamily="18" charset="0"/>
              <a:cs typeface="Times New Roman" pitchFamily="18" charset="0"/>
            </a:endParaRPr>
          </a:p>
          <a:p>
            <a:pPr>
              <a:lnSpc>
                <a:spcPct val="80000"/>
              </a:lnSpc>
            </a:pPr>
            <a:r>
              <a:rPr lang="en-US" altLang="en-US" sz="2200" dirty="0">
                <a:latin typeface="Cambria" panose="02040503050406030204" pitchFamily="18" charset="0"/>
                <a:cs typeface="Times New Roman" pitchFamily="18" charset="0"/>
              </a:rPr>
              <a:t>The disk space was inefficient used, so FAT16 was built to support partitions up to 4 GB. But the space on the disk was inefficient used. For example, using a partition of 512 MB, the clusters’ dimension is 8 KB, meaning that the 1 KB files will occupy 8 KB of space on disk, because we cannot store multiple files in a cluster. In conclusion, we have 7 KB lost.</a:t>
            </a:r>
          </a:p>
          <a:p>
            <a:pPr>
              <a:lnSpc>
                <a:spcPct val="80000"/>
              </a:lnSpc>
            </a:pPr>
            <a:r>
              <a:rPr lang="en-US" altLang="en-US" sz="2200" dirty="0">
                <a:latin typeface="Cambria" panose="02040503050406030204" pitchFamily="18" charset="0"/>
                <a:cs typeface="Times New Roman" pitchFamily="18" charset="0"/>
              </a:rPr>
              <a:t>To solve this problem, FAT 32 emerged, a system that uses smaller cluster sizes and offers support for partitions up to 2 TB.</a:t>
            </a:r>
          </a:p>
        </p:txBody>
      </p:sp>
      <p:sp>
        <p:nvSpPr>
          <p:cNvPr id="13315"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FAT, FAT16 </a:t>
            </a:r>
            <a:r>
              <a:rPr lang="en-US" altLang="en-US" dirty="0">
                <a:latin typeface="Cambria" panose="02040503050406030204" pitchFamily="18" charset="0"/>
                <a:cs typeface="Times New Roman" pitchFamily="18" charset="0"/>
              </a:rPr>
              <a:t>and</a:t>
            </a:r>
            <a:r>
              <a:rPr lang="ro-RO" altLang="en-US" dirty="0">
                <a:latin typeface="Cambria" panose="02040503050406030204" pitchFamily="18" charset="0"/>
                <a:cs typeface="Times New Roman" pitchFamily="18" charset="0"/>
              </a:rPr>
              <a:t> FAT32</a:t>
            </a:r>
            <a:endParaRPr lang="en-US" altLang="en-US" dirty="0">
              <a:latin typeface="Cambria" panose="02040503050406030204"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685800" y="1524000"/>
            <a:ext cx="8242300" cy="4724400"/>
          </a:xfrm>
        </p:spPr>
        <p:txBody>
          <a:bodyPr/>
          <a:lstStyle/>
          <a:p>
            <a:pPr>
              <a:lnSpc>
                <a:spcPct val="80000"/>
              </a:lnSpc>
            </a:pPr>
            <a:r>
              <a:rPr lang="en-US" altLang="en-US" sz="2200" dirty="0">
                <a:latin typeface="Cambria" panose="02040503050406030204" pitchFamily="18" charset="0"/>
                <a:cs typeface="Times New Roman" pitchFamily="18" charset="0"/>
              </a:rPr>
              <a:t>It is generally accepted that the rule of thumb for selecting cluster size is “smaller is better”. Since FAT16 partitions wasted a lot of disk space, the move to FAT32 to reduce cluster size was immediate. </a:t>
            </a:r>
          </a:p>
          <a:p>
            <a:pPr>
              <a:lnSpc>
                <a:spcPct val="80000"/>
              </a:lnSpc>
            </a:pPr>
            <a:r>
              <a:rPr lang="en-US" altLang="en-US" sz="2200" dirty="0">
                <a:latin typeface="Cambria" panose="02040503050406030204" pitchFamily="18" charset="0"/>
                <a:cs typeface="Times New Roman" pitchFamily="18" charset="0"/>
              </a:rPr>
              <a:t>However, FAT32 also has its limitations. Consider a partition of less than 2,048 MB (2 GB), the largest that FAT16 can offer. If this partition is formatted using FAT16, it will result in a file allocation table with 65,526 clusters in it, each cluster consuming 32 KB.</a:t>
            </a:r>
          </a:p>
          <a:p>
            <a:pPr>
              <a:lnSpc>
                <a:spcPct val="80000"/>
              </a:lnSpc>
            </a:pPr>
            <a:r>
              <a:rPr lang="en-US" altLang="en-US" sz="2200" dirty="0">
                <a:latin typeface="Cambria" panose="02040503050406030204" pitchFamily="18" charset="0"/>
                <a:cs typeface="Times New Roman" pitchFamily="18" charset="0"/>
              </a:rPr>
              <a:t>Large cluster size will result in wasted disk space. Thus, it is recommended that this partition use FAT32, which will result in a cluster size of only 4 KB. This will result in up to 90% less disk space wasted.</a:t>
            </a:r>
          </a:p>
        </p:txBody>
      </p:sp>
      <p:sp>
        <p:nvSpPr>
          <p:cNvPr id="14339"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FAT32</a:t>
            </a:r>
            <a:endParaRPr lang="en-US" altLang="en-US" dirty="0">
              <a:latin typeface="Cambria" panose="02040503050406030204"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ro-RO" altLang="en-US">
                <a:latin typeface="Cambria" panose="02040503050406030204" pitchFamily="18" charset="0"/>
                <a:cs typeface="Times New Roman" pitchFamily="18" charset="0"/>
              </a:rPr>
              <a:t>FAT 32</a:t>
            </a:r>
            <a:endParaRPr lang="en-US" altLang="en-US" dirty="0">
              <a:latin typeface="Cambria" panose="02040503050406030204" pitchFamily="18" charset="0"/>
              <a:cs typeface="Times New Roman" pitchFamily="18" charset="0"/>
            </a:endParaRPr>
          </a:p>
        </p:txBody>
      </p:sp>
      <p:sp>
        <p:nvSpPr>
          <p:cNvPr id="16387" name="Rectangle 3"/>
          <p:cNvSpPr>
            <a:spLocks noGrp="1" noChangeArrowheads="1"/>
          </p:cNvSpPr>
          <p:nvPr>
            <p:ph type="body" idx="1"/>
          </p:nvPr>
        </p:nvSpPr>
        <p:spPr/>
        <p:txBody>
          <a:bodyPr/>
          <a:lstStyle/>
          <a:p>
            <a:pPr>
              <a:lnSpc>
                <a:spcPct val="90000"/>
              </a:lnSpc>
              <a:tabLst>
                <a:tab pos="2682875" algn="l"/>
                <a:tab pos="3833813" algn="l"/>
                <a:tab pos="5483225" algn="l"/>
              </a:tabLst>
            </a:pPr>
            <a:r>
              <a:rPr lang="en-US" altLang="en-US" sz="2200" dirty="0">
                <a:latin typeface="Cambria" panose="02040503050406030204" pitchFamily="18" charset="0"/>
                <a:cs typeface="Times New Roman" pitchFamily="18" charset="0"/>
              </a:rPr>
              <a:t>However, there is a price to pay for this. Since each cluster is smaller, there must be more of them to cover the same disk capacity. </a:t>
            </a:r>
          </a:p>
          <a:p>
            <a:pPr>
              <a:lnSpc>
                <a:spcPct val="90000"/>
              </a:lnSpc>
              <a:tabLst>
                <a:tab pos="2682875" algn="l"/>
                <a:tab pos="3833813" algn="l"/>
                <a:tab pos="5483225" algn="l"/>
              </a:tabLst>
            </a:pPr>
            <a:r>
              <a:rPr lang="en-US" altLang="en-US" sz="2200" dirty="0">
                <a:latin typeface="Cambria" panose="02040503050406030204" pitchFamily="18" charset="0"/>
                <a:cs typeface="Times New Roman" pitchFamily="18" charset="0"/>
              </a:rPr>
              <a:t>So instead of 65,526 clusters, we will have 524,208 (65,526 * 8) clusters.</a:t>
            </a:r>
          </a:p>
          <a:p>
            <a:pPr>
              <a:lnSpc>
                <a:spcPct val="90000"/>
              </a:lnSpc>
              <a:tabLst>
                <a:tab pos="2682875" algn="l"/>
                <a:tab pos="3833813" algn="l"/>
                <a:tab pos="5483225" algn="l"/>
              </a:tabLst>
            </a:pPr>
            <a:r>
              <a:rPr lang="en-US" altLang="en-US" sz="2200" dirty="0">
                <a:latin typeface="Cambria" panose="02040503050406030204" pitchFamily="18" charset="0"/>
                <a:cs typeface="Times New Roman" pitchFamily="18" charset="0"/>
              </a:rPr>
              <a:t>Furthermore, the FAT entries in the FAT32 table are 32 bits in size, compared to the 16-bit entries in FAT16. The end result is that the FAT table size is 16 times larger in FAT32 than in FAT16! The following table illustrates these observations: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FAT16 </a:t>
            </a:r>
            <a:r>
              <a:rPr lang="en-US" altLang="en-US" dirty="0">
                <a:latin typeface="Cambria" panose="02040503050406030204" pitchFamily="18" charset="0"/>
                <a:cs typeface="Times New Roman" pitchFamily="18" charset="0"/>
              </a:rPr>
              <a:t>and</a:t>
            </a:r>
            <a:r>
              <a:rPr lang="ro-RO" altLang="en-US" dirty="0">
                <a:latin typeface="Cambria" panose="02040503050406030204" pitchFamily="18" charset="0"/>
                <a:cs typeface="Times New Roman" pitchFamily="18" charset="0"/>
              </a:rPr>
              <a:t> FAT32</a:t>
            </a:r>
            <a:r>
              <a:rPr lang="en-US" altLang="en-US" dirty="0">
                <a:latin typeface="Cambria" panose="02040503050406030204" pitchFamily="18" charset="0"/>
                <a:cs typeface="Times New Roman" pitchFamily="18" charset="0"/>
              </a:rPr>
              <a:t> characteristics</a:t>
            </a:r>
          </a:p>
        </p:txBody>
      </p:sp>
      <p:graphicFrame>
        <p:nvGraphicFramePr>
          <p:cNvPr id="171086" name="Group 78"/>
          <p:cNvGraphicFramePr>
            <a:graphicFrameLocks noGrp="1"/>
          </p:cNvGraphicFramePr>
          <p:nvPr>
            <p:ph idx="1"/>
            <p:extLst>
              <p:ext uri="{D42A27DB-BD31-4B8C-83A1-F6EECF244321}">
                <p14:modId xmlns:p14="http://schemas.microsoft.com/office/powerpoint/2010/main" val="2004065296"/>
              </p:ext>
            </p:extLst>
          </p:nvPr>
        </p:nvGraphicFramePr>
        <p:xfrm>
          <a:off x="685800" y="1371600"/>
          <a:ext cx="7772400" cy="4724401"/>
        </p:xfrm>
        <a:graphic>
          <a:graphicData uri="http://schemas.openxmlformats.org/drawingml/2006/table">
            <a:tbl>
              <a:tblPr/>
              <a:tblGrid>
                <a:gridCol w="2130425">
                  <a:extLst>
                    <a:ext uri="{9D8B030D-6E8A-4147-A177-3AD203B41FA5}">
                      <a16:colId xmlns:a16="http://schemas.microsoft.com/office/drawing/2014/main" val="20000"/>
                    </a:ext>
                  </a:extLst>
                </a:gridCol>
                <a:gridCol w="2809875">
                  <a:extLst>
                    <a:ext uri="{9D8B030D-6E8A-4147-A177-3AD203B41FA5}">
                      <a16:colId xmlns:a16="http://schemas.microsoft.com/office/drawing/2014/main" val="20001"/>
                    </a:ext>
                  </a:extLst>
                </a:gridCol>
                <a:gridCol w="2832100">
                  <a:extLst>
                    <a:ext uri="{9D8B030D-6E8A-4147-A177-3AD203B41FA5}">
                      <a16:colId xmlns:a16="http://schemas.microsoft.com/office/drawing/2014/main" val="20002"/>
                    </a:ext>
                  </a:extLst>
                </a:gridCol>
              </a:tblGrid>
              <a:tr h="10239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Sitka Banner" panose="02000505000000020004" pitchFamily="2" charset="0"/>
                          <a:cs typeface="Times New Roman" pitchFamily="18" charset="0"/>
                        </a:rPr>
                        <a:t>Type of FAT </a:t>
                      </a:r>
                      <a:endPar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Sitka Banner" panose="02000505000000020004" pitchFamily="2" charset="0"/>
                          <a:cs typeface="Times New Roman" pitchFamily="18" charset="0"/>
                        </a:rPr>
                        <a:t>FAT16</a:t>
                      </a:r>
                      <a:endPar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Sitka Banner" panose="02000505000000020004" pitchFamily="2" charset="0"/>
                          <a:cs typeface="Times New Roman" pitchFamily="18" charset="0"/>
                        </a:rPr>
                        <a:t>FAT32</a:t>
                      </a:r>
                      <a:endPar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extLst>
                  <a:ext uri="{0D108BD9-81ED-4DB2-BD59-A6C34878D82A}">
                    <a16:rowId xmlns:a16="http://schemas.microsoft.com/office/drawing/2014/main" val="10000"/>
                  </a:ext>
                </a:extLst>
              </a:tr>
              <a:tr h="1022350">
                <a:tc>
                  <a:txBody>
                    <a:bodyPr/>
                    <a:lstStyle/>
                    <a:p>
                      <a:pPr marL="34290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Sitka Banner" panose="02000505000000020004" pitchFamily="2" charset="0"/>
                          <a:cs typeface="Times New Roman" pitchFamily="18" charset="0"/>
                        </a:rPr>
                        <a:t>Cluster dimension</a:t>
                      </a:r>
                      <a:endPar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itka Banner" panose="02000505000000020004" pitchFamily="2" charset="0"/>
                          <a:cs typeface="Times New Roman" pitchFamily="18" charset="0"/>
                        </a:rPr>
                        <a:t>32 KB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rPr>
                        <a:t>4 KB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165417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Sitka Banner" panose="02000505000000020004" pitchFamily="2" charset="0"/>
                          <a:cs typeface="Times New Roman" pitchFamily="18" charset="0"/>
                        </a:rPr>
                        <a:t>Number of FAT entries</a:t>
                      </a:r>
                      <a:endPar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rPr>
                        <a:t>65,526</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rPr>
                        <a:t>524,208</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1023938">
                <a:tc>
                  <a:txBody>
                    <a:bodyPr/>
                    <a:lstStyle/>
                    <a:p>
                      <a:pPr marL="34290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Sitka Banner" panose="02000505000000020004" pitchFamily="2" charset="0"/>
                          <a:cs typeface="Times New Roman" pitchFamily="18" charset="0"/>
                        </a:rPr>
                        <a:t>FAT table dimension</a:t>
                      </a:r>
                      <a:endPar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itka Banner" panose="02000505000000020004" pitchFamily="2" charset="0"/>
                          <a:cs typeface="Times New Roman" pitchFamily="18" charset="0"/>
                        </a:rPr>
                        <a:t>~ 128 KB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Sitka Banner" panose="02000505000000020004" pitchFamily="2" charset="0"/>
                          <a:cs typeface="Times New Roman" pitchFamily="18" charset="0"/>
                        </a:rPr>
                        <a:t>~ 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0" y="152400"/>
            <a:ext cx="7772400" cy="931863"/>
          </a:xfrm>
        </p:spPr>
        <p:txBody>
          <a:bodyPr/>
          <a:lstStyle/>
          <a:p>
            <a:r>
              <a:rPr lang="ro-RO" altLang="en-US" dirty="0">
                <a:latin typeface="Cambria" panose="02040503050406030204" pitchFamily="18" charset="0"/>
                <a:cs typeface="Times New Roman" pitchFamily="18" charset="0"/>
              </a:rPr>
              <a:t>FAT16 </a:t>
            </a:r>
            <a:r>
              <a:rPr lang="en-US" altLang="en-US" dirty="0">
                <a:latin typeface="Cambria" panose="02040503050406030204" pitchFamily="18" charset="0"/>
                <a:cs typeface="Times New Roman" pitchFamily="18" charset="0"/>
              </a:rPr>
              <a:t>and</a:t>
            </a:r>
            <a:r>
              <a:rPr lang="ro-RO" altLang="en-US" dirty="0">
                <a:latin typeface="Cambria" panose="02040503050406030204" pitchFamily="18" charset="0"/>
                <a:cs typeface="Times New Roman" pitchFamily="18" charset="0"/>
              </a:rPr>
              <a:t> FAT32</a:t>
            </a:r>
            <a:r>
              <a:rPr lang="en-US" altLang="en-US" dirty="0">
                <a:latin typeface="Cambria" panose="02040503050406030204" pitchFamily="18" charset="0"/>
                <a:cs typeface="Times New Roman" pitchFamily="18" charset="0"/>
              </a:rPr>
              <a:t> characteristics</a:t>
            </a:r>
            <a:endParaRPr lang="en-US" altLang="en-US" dirty="0">
              <a:cs typeface="Times New Roman" pitchFamily="18" charset="0"/>
            </a:endParaRPr>
          </a:p>
        </p:txBody>
      </p:sp>
      <p:sp>
        <p:nvSpPr>
          <p:cNvPr id="19459" name="Rectangle 3"/>
          <p:cNvSpPr>
            <a:spLocks noGrp="1" noChangeArrowheads="1"/>
          </p:cNvSpPr>
          <p:nvPr>
            <p:ph type="body" idx="1"/>
          </p:nvPr>
        </p:nvSpPr>
        <p:spPr>
          <a:xfrm>
            <a:off x="685800" y="1371600"/>
            <a:ext cx="8458200" cy="4724400"/>
          </a:xfrm>
        </p:spPr>
        <p:txBody>
          <a:bodyPr/>
          <a:lstStyle/>
          <a:p>
            <a:r>
              <a:rPr lang="en-US" altLang="en-US" sz="2400" dirty="0">
                <a:latin typeface="Cambria" panose="02040503050406030204" pitchFamily="18" charset="0"/>
                <a:cs typeface="Times New Roman" pitchFamily="18" charset="0"/>
              </a:rPr>
              <a:t>Almost any OS is implementing a </a:t>
            </a:r>
            <a:r>
              <a:rPr lang="en-US" altLang="en-US" sz="2400" b="1" dirty="0">
                <a:latin typeface="Cambria" panose="02040503050406030204" pitchFamily="18" charset="0"/>
                <a:cs typeface="Times New Roman" pitchFamily="18" charset="0"/>
                <a:hlinkClick r:id="rId2"/>
              </a:rPr>
              <a:t>disk caching</a:t>
            </a:r>
            <a:r>
              <a:rPr lang="en-US" altLang="en-US" sz="2400" dirty="0">
                <a:latin typeface="Cambria" panose="02040503050406030204" pitchFamily="18" charset="0"/>
                <a:cs typeface="Times New Roman" pitchFamily="18" charset="0"/>
              </a:rPr>
              <a:t> mechanism to keep in memory the disk structures frequently accessed (the FAT table, for example). The caching operation implies using the main memory to store information about disk, avoiding permanently reading from hard disk (very slow comparative with main memory). </a:t>
            </a:r>
            <a:endParaRPr lang="ro-RO" altLang="en-US" sz="2400" dirty="0">
              <a:latin typeface="Cambria" panose="02040503050406030204" pitchFamily="18" charset="0"/>
              <a:cs typeface="Times New Roman" pitchFamily="18" charset="0"/>
            </a:endParaRPr>
          </a:p>
          <a:p>
            <a:r>
              <a:rPr lang="en-US" altLang="en-US" sz="2400" dirty="0">
                <a:latin typeface="Cambria" panose="02040503050406030204" pitchFamily="18" charset="0"/>
                <a:cs typeface="Times New Roman" pitchFamily="18" charset="0"/>
              </a:rPr>
              <a:t>So, when the FAT table is small</a:t>
            </a:r>
            <a:r>
              <a:rPr lang="ro-RO" altLang="en-US" sz="2400" dirty="0">
                <a:latin typeface="Cambria" panose="02040503050406030204" pitchFamily="18" charset="0"/>
                <a:cs typeface="Times New Roman" pitchFamily="18" charset="0"/>
              </a:rPr>
              <a:t> (</a:t>
            </a:r>
            <a:r>
              <a:rPr lang="en-US" altLang="en-US" sz="2400" dirty="0">
                <a:latin typeface="Cambria" panose="02040503050406030204" pitchFamily="18" charset="0"/>
                <a:cs typeface="Times New Roman" pitchFamily="18" charset="0"/>
              </a:rPr>
              <a:t>128 KB</a:t>
            </a:r>
            <a:r>
              <a:rPr lang="ro-RO" altLang="en-US" sz="2400" dirty="0">
                <a:latin typeface="Cambria" panose="02040503050406030204" pitchFamily="18" charset="0"/>
                <a:cs typeface="Times New Roman" pitchFamily="18" charset="0"/>
              </a:rPr>
              <a:t> </a:t>
            </a:r>
            <a:r>
              <a:rPr lang="en-US" altLang="en-US" sz="2400" dirty="0">
                <a:latin typeface="Cambria" panose="02040503050406030204" pitchFamily="18" charset="0"/>
                <a:cs typeface="Times New Roman" pitchFamily="18" charset="0"/>
              </a:rPr>
              <a:t>for</a:t>
            </a:r>
            <a:r>
              <a:rPr lang="ro-RO" altLang="en-US" sz="2400" dirty="0">
                <a:latin typeface="Cambria" panose="02040503050406030204" pitchFamily="18" charset="0"/>
                <a:cs typeface="Times New Roman" pitchFamily="18" charset="0"/>
              </a:rPr>
              <a:t> FAT16) </a:t>
            </a:r>
            <a:r>
              <a:rPr lang="en-US" altLang="en-US" sz="2400" dirty="0">
                <a:latin typeface="Cambria" panose="02040503050406030204" pitchFamily="18" charset="0"/>
                <a:cs typeface="Times New Roman" pitchFamily="18" charset="0"/>
              </a:rPr>
              <a:t>it is easy to store it in memory, but when the dimension of table grows up, the system is forced to use a big amount of memory for </a:t>
            </a:r>
            <a:r>
              <a:rPr lang="ro-RO" altLang="en-US" sz="2400" dirty="0">
                <a:latin typeface="Cambria" panose="02040503050406030204" pitchFamily="18" charset="0"/>
                <a:cs typeface="Times New Roman" pitchFamily="18" charset="0"/>
              </a:rPr>
              <a:t>FAT, </a:t>
            </a:r>
            <a:r>
              <a:rPr lang="en-US" altLang="en-US" sz="2400" dirty="0">
                <a:latin typeface="Cambria" panose="02040503050406030204" pitchFamily="18" charset="0"/>
                <a:cs typeface="Times New Roman" pitchFamily="18" charset="0"/>
              </a:rPr>
              <a:t>or not to use memory at all. </a:t>
            </a:r>
            <a:endParaRPr lang="vi-VN" altLang="en-US" sz="2400" dirty="0">
              <a:latin typeface="Cambria" panose="02040503050406030204" pitchFamily="18" charset="0"/>
              <a:cs typeface="Times New Roman" pitchFamily="18" charset="0"/>
            </a:endParaRPr>
          </a:p>
          <a:p>
            <a:endParaRPr lang="en-US" altLang="en-US" sz="2400" dirty="0">
              <a:latin typeface="Cambria" panose="02040503050406030204"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62000" y="152400"/>
            <a:ext cx="7772400" cy="931863"/>
          </a:xfrm>
        </p:spPr>
        <p:txBody>
          <a:bodyPr/>
          <a:lstStyle/>
          <a:p>
            <a:r>
              <a:rPr lang="ro-RO" altLang="en-US" dirty="0">
                <a:latin typeface="Cambria" panose="02040503050406030204" pitchFamily="18" charset="0"/>
                <a:cs typeface="Times New Roman" pitchFamily="18" charset="0"/>
              </a:rPr>
              <a:t>FAT16 </a:t>
            </a:r>
            <a:r>
              <a:rPr lang="en-US" altLang="en-US" dirty="0">
                <a:latin typeface="Cambria" panose="02040503050406030204" pitchFamily="18" charset="0"/>
                <a:cs typeface="Times New Roman" pitchFamily="18" charset="0"/>
              </a:rPr>
              <a:t>and</a:t>
            </a:r>
            <a:r>
              <a:rPr lang="ro-RO" altLang="en-US" dirty="0">
                <a:latin typeface="Cambria" panose="02040503050406030204" pitchFamily="18" charset="0"/>
                <a:cs typeface="Times New Roman" pitchFamily="18" charset="0"/>
              </a:rPr>
              <a:t> FAT32</a:t>
            </a:r>
            <a:r>
              <a:rPr lang="en-US" altLang="en-US" dirty="0">
                <a:latin typeface="Cambria" panose="02040503050406030204" pitchFamily="18" charset="0"/>
                <a:cs typeface="Times New Roman" pitchFamily="18" charset="0"/>
              </a:rPr>
              <a:t> characteristics</a:t>
            </a:r>
            <a:endParaRPr lang="en-US" altLang="en-US" dirty="0">
              <a:cs typeface="Times New Roman" pitchFamily="18" charset="0"/>
            </a:endParaRPr>
          </a:p>
        </p:txBody>
      </p:sp>
      <p:sp>
        <p:nvSpPr>
          <p:cNvPr id="20483" name="Rectangle 3"/>
          <p:cNvSpPr>
            <a:spLocks noGrp="1" noChangeArrowheads="1"/>
          </p:cNvSpPr>
          <p:nvPr>
            <p:ph type="body" idx="1"/>
          </p:nvPr>
        </p:nvSpPr>
        <p:spPr>
          <a:xfrm>
            <a:off x="762000" y="1441450"/>
            <a:ext cx="7772400" cy="4978400"/>
          </a:xfrm>
        </p:spPr>
        <p:txBody>
          <a:bodyPr/>
          <a:lstStyle/>
          <a:p>
            <a:pPr>
              <a:lnSpc>
                <a:spcPct val="90000"/>
              </a:lnSpc>
            </a:pPr>
            <a:r>
              <a:rPr lang="en-US" altLang="en-US" sz="2400" dirty="0">
                <a:latin typeface="Cambria" panose="02040503050406030204" pitchFamily="18" charset="0"/>
                <a:ea typeface="Cambria" panose="02040503050406030204" pitchFamily="18" charset="0"/>
                <a:cs typeface="Times New Roman" pitchFamily="18" charset="0"/>
              </a:rPr>
              <a:t>For this reason, the FAT table size limit must be reduced to a reasonable size. In most cases, it is a matter of choosing a balance between cluster size and FAT size (the best example being FAT32).</a:t>
            </a:r>
          </a:p>
          <a:p>
            <a:pPr>
              <a:lnSpc>
                <a:spcPct val="90000"/>
              </a:lnSpc>
            </a:pPr>
            <a:r>
              <a:rPr lang="en-US" altLang="en-US" sz="2400" dirty="0">
                <a:latin typeface="Cambria" panose="02040503050406030204" pitchFamily="18" charset="0"/>
                <a:ea typeface="Cambria" panose="02040503050406030204" pitchFamily="18" charset="0"/>
                <a:cs typeface="Times New Roman" pitchFamily="18" charset="0"/>
              </a:rPr>
              <a:t>Since FAT32 can have (at most) about 268 million clusters, a cluster size of 4 KB is technically capable of supporting a 1 TB disk. The only problem is that in this case, the FAT table size will be over 1 GB! (268 million multiplied by 4 bytes for each table entry).</a:t>
            </a:r>
          </a:p>
          <a:p>
            <a:pPr>
              <a:lnSpc>
                <a:spcPct val="90000"/>
              </a:lnSpc>
            </a:pPr>
            <a:r>
              <a:rPr lang="en-US" altLang="en-US" sz="2400" dirty="0">
                <a:latin typeface="Cambria" panose="02040503050406030204" pitchFamily="18" charset="0"/>
                <a:ea typeface="Cambria" panose="02040503050406030204" pitchFamily="18" charset="0"/>
                <a:cs typeface="Times New Roman" pitchFamily="18" charset="0"/>
              </a:rPr>
              <a:t>Thus, FAT32 uses 4 KB clusters for volumes up to 8 GB in size, then uses larger clusters, as in the following table: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45"/>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The clusters’ dimensions for FAT32</a:t>
            </a:r>
          </a:p>
        </p:txBody>
      </p:sp>
      <p:graphicFrame>
        <p:nvGraphicFramePr>
          <p:cNvPr id="148627" name="Group 147"/>
          <p:cNvGraphicFramePr>
            <a:graphicFrameLocks noGrp="1"/>
          </p:cNvGraphicFramePr>
          <p:nvPr>
            <p:ph idx="1"/>
            <p:extLst>
              <p:ext uri="{D42A27DB-BD31-4B8C-83A1-F6EECF244321}">
                <p14:modId xmlns:p14="http://schemas.microsoft.com/office/powerpoint/2010/main" val="3982943700"/>
              </p:ext>
            </p:extLst>
          </p:nvPr>
        </p:nvGraphicFramePr>
        <p:xfrm>
          <a:off x="685800" y="1371600"/>
          <a:ext cx="7772400" cy="4724401"/>
        </p:xfrm>
        <a:graphic>
          <a:graphicData uri="http://schemas.openxmlformats.org/drawingml/2006/table">
            <a:tbl>
              <a:tblPr/>
              <a:tblGrid>
                <a:gridCol w="1866900">
                  <a:extLst>
                    <a:ext uri="{9D8B030D-6E8A-4147-A177-3AD203B41FA5}">
                      <a16:colId xmlns:a16="http://schemas.microsoft.com/office/drawing/2014/main" val="20000"/>
                    </a:ext>
                  </a:extLst>
                </a:gridCol>
                <a:gridCol w="2759075">
                  <a:extLst>
                    <a:ext uri="{9D8B030D-6E8A-4147-A177-3AD203B41FA5}">
                      <a16:colId xmlns:a16="http://schemas.microsoft.com/office/drawing/2014/main" val="20001"/>
                    </a:ext>
                  </a:extLst>
                </a:gridCol>
                <a:gridCol w="3146425">
                  <a:extLst>
                    <a:ext uri="{9D8B030D-6E8A-4147-A177-3AD203B41FA5}">
                      <a16:colId xmlns:a16="http://schemas.microsoft.com/office/drawing/2014/main" val="20002"/>
                    </a:ext>
                  </a:extLst>
                </a:gridCol>
              </a:tblGrid>
              <a:tr h="1695449">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Cluster dimension </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The minimum dimension of the partition</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The maximum dimension of the partition</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extLst>
                  <a:ext uri="{0D108BD9-81ED-4DB2-BD59-A6C34878D82A}">
                    <a16:rowId xmlns:a16="http://schemas.microsoft.com/office/drawing/2014/main" val="10000"/>
                  </a:ext>
                </a:extLst>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Cambria" panose="02040503050406030204" pitchFamily="18" charset="0"/>
                          <a:cs typeface="Times New Roman" pitchFamily="18" charset="0"/>
                        </a:rPr>
                        <a:t>4 KB</a:t>
                      </a:r>
                      <a:endParaRPr kumimoji="0" lang="en-US" sz="20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0.5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8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8 KB</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Cambria" panose="02040503050406030204" pitchFamily="18" charset="0"/>
                          <a:cs typeface="Times New Roman" pitchFamily="18" charset="0"/>
                        </a:rPr>
                        <a:t>8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Cambria" panose="02040503050406030204" pitchFamily="18" charset="0"/>
                          <a:cs typeface="Times New Roman" pitchFamily="18" charset="0"/>
                        </a:rPr>
                        <a:t>16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Cambria" panose="02040503050406030204" pitchFamily="18" charset="0"/>
                          <a:cs typeface="Times New Roman" pitchFamily="18" charset="0"/>
                        </a:rPr>
                        <a:t>16 KB</a:t>
                      </a:r>
                      <a:endParaRPr kumimoji="0" lang="en-US" sz="20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Cambria" panose="02040503050406030204" pitchFamily="18" charset="0"/>
                          <a:cs typeface="Times New Roman" pitchFamily="18" charset="0"/>
                        </a:rPr>
                        <a:t>16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Cambria" panose="02040503050406030204" pitchFamily="18" charset="0"/>
                          <a:cs typeface="Times New Roman" pitchFamily="18" charset="0"/>
                        </a:rPr>
                        <a:t>32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a:ln>
                            <a:noFill/>
                          </a:ln>
                          <a:solidFill>
                            <a:schemeClr val="tx1"/>
                          </a:solidFill>
                          <a:effectLst/>
                          <a:latin typeface="Cambria" panose="02040503050406030204" pitchFamily="18" charset="0"/>
                          <a:cs typeface="Times New Roman" pitchFamily="18" charset="0"/>
                        </a:rPr>
                        <a:t>32 KB</a:t>
                      </a:r>
                      <a:endParaRPr kumimoji="0" lang="en-US" sz="20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Cambria" panose="02040503050406030204" pitchFamily="18" charset="0"/>
                          <a:cs typeface="Times New Roman" pitchFamily="18" charset="0"/>
                        </a:rPr>
                        <a:t>32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64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p:txBody>
          <a:bodyPr/>
          <a:lstStyle/>
          <a:p>
            <a:r>
              <a:rPr lang="en-US" altLang="en-US" sz="2200" dirty="0">
                <a:latin typeface="Cambria" panose="02040503050406030204" pitchFamily="18" charset="0"/>
                <a:cs typeface="Times New Roman" pitchFamily="18" charset="0"/>
              </a:rPr>
              <a:t>In the following table we may see the dimensions of the FAT table in MB, function of the partition’s dimension for different sizes of the clusters. We may see that FAT32 is using clusters of 4 KB until </a:t>
            </a:r>
            <a:r>
              <a:rPr lang="ro-RO" altLang="en-US" sz="2200" dirty="0">
                <a:latin typeface="Cambria" panose="02040503050406030204" pitchFamily="18" charset="0"/>
                <a:cs typeface="Times New Roman" pitchFamily="18" charset="0"/>
              </a:rPr>
              <a:t>8 GB</a:t>
            </a:r>
            <a:r>
              <a:rPr lang="en-US" altLang="en-US" sz="2200" dirty="0">
                <a:latin typeface="Cambria" panose="02040503050406030204" pitchFamily="18" charset="0"/>
                <a:cs typeface="Times New Roman" pitchFamily="18" charset="0"/>
              </a:rPr>
              <a:t> partitions, otherwise the memory used to store FAT table would be too big.</a:t>
            </a:r>
          </a:p>
          <a:p>
            <a:r>
              <a:rPr lang="en-US" altLang="en-US" sz="2200" dirty="0">
                <a:latin typeface="Cambria" panose="02040503050406030204" pitchFamily="18" charset="0"/>
                <a:cs typeface="Times New Roman" pitchFamily="18" charset="0"/>
              </a:rPr>
              <a:t>The entries marked with bold show us what FAT32 Windows will choose for a partition of that size</a:t>
            </a:r>
            <a:r>
              <a:rPr lang="ro-RO" altLang="en-US" sz="2200" dirty="0">
                <a:latin typeface="Cambria" panose="02040503050406030204" pitchFamily="18" charset="0"/>
                <a:cs typeface="Times New Roman" pitchFamily="18" charset="0"/>
              </a:rPr>
              <a:t> (</a:t>
            </a:r>
            <a:r>
              <a:rPr lang="en-US" altLang="en-US" sz="2200" dirty="0">
                <a:latin typeface="Cambria" panose="02040503050406030204" pitchFamily="18" charset="0"/>
                <a:cs typeface="Times New Roman" pitchFamily="18" charset="0"/>
              </a:rPr>
              <a:t>the</a:t>
            </a:r>
            <a:r>
              <a:rPr lang="ro-RO" altLang="en-US" sz="2200" dirty="0">
                <a:latin typeface="Cambria" panose="02040503050406030204" pitchFamily="18" charset="0"/>
                <a:cs typeface="Times New Roman" pitchFamily="18" charset="0"/>
              </a:rPr>
              <a:t> </a:t>
            </a:r>
            <a:r>
              <a:rPr lang="en-US" altLang="en-US" sz="2200" dirty="0">
                <a:latin typeface="Cambria" panose="02040503050406030204" pitchFamily="18" charset="0"/>
                <a:cs typeface="Times New Roman" pitchFamily="18" charset="0"/>
              </a:rPr>
              <a:t>FAT table dimension is kept at 8 MB</a:t>
            </a:r>
            <a:r>
              <a:rPr lang="ro-RO" altLang="en-US" sz="2200" dirty="0">
                <a:latin typeface="Cambria" panose="02040503050406030204" pitchFamily="18" charset="0"/>
                <a:cs typeface="Times New Roman" pitchFamily="18" charset="0"/>
              </a:rPr>
              <a:t>).</a:t>
            </a:r>
            <a:endParaRPr lang="en-US" altLang="en-US" sz="2200" dirty="0">
              <a:latin typeface="Cambria" panose="02040503050406030204" pitchFamily="18" charset="0"/>
              <a:cs typeface="Times New Roman" pitchFamily="18" charset="0"/>
            </a:endParaRPr>
          </a:p>
        </p:txBody>
      </p:sp>
      <p:sp>
        <p:nvSpPr>
          <p:cNvPr id="23555"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FAT32</a:t>
            </a:r>
            <a:r>
              <a:rPr lang="en-US" altLang="en-US" dirty="0">
                <a:latin typeface="Cambria" panose="02040503050406030204" pitchFamily="18" charset="0"/>
                <a:cs typeface="Times New Roman" pitchFamily="18" charset="0"/>
              </a:rPr>
              <a:t> characteristics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sz="2800" dirty="0">
                <a:latin typeface="Cambria" panose="02040503050406030204" pitchFamily="18" charset="0"/>
                <a:cs typeface="Times New Roman" pitchFamily="18" charset="0"/>
              </a:rPr>
              <a:t>The</a:t>
            </a:r>
            <a:r>
              <a:rPr lang="ro-RO" altLang="en-US" sz="2800" dirty="0">
                <a:latin typeface="Cambria" panose="02040503050406030204" pitchFamily="18" charset="0"/>
                <a:cs typeface="Times New Roman" pitchFamily="18" charset="0"/>
              </a:rPr>
              <a:t> FAT32 </a:t>
            </a:r>
            <a:r>
              <a:rPr lang="en-US" altLang="en-US" sz="2800" dirty="0">
                <a:latin typeface="Cambria" panose="02040503050406030204" pitchFamily="18" charset="0"/>
                <a:cs typeface="Times New Roman" pitchFamily="18" charset="0"/>
              </a:rPr>
              <a:t>table dimension</a:t>
            </a:r>
          </a:p>
        </p:txBody>
      </p:sp>
      <p:graphicFrame>
        <p:nvGraphicFramePr>
          <p:cNvPr id="150762" name="Group 234"/>
          <p:cNvGraphicFramePr>
            <a:graphicFrameLocks noGrp="1"/>
          </p:cNvGraphicFramePr>
          <p:nvPr>
            <p:ph idx="1"/>
            <p:extLst>
              <p:ext uri="{D42A27DB-BD31-4B8C-83A1-F6EECF244321}">
                <p14:modId xmlns:p14="http://schemas.microsoft.com/office/powerpoint/2010/main" val="1162684644"/>
              </p:ext>
            </p:extLst>
          </p:nvPr>
        </p:nvGraphicFramePr>
        <p:xfrm>
          <a:off x="685800" y="1371600"/>
          <a:ext cx="7772400" cy="4724402"/>
        </p:xfrm>
        <a:graphic>
          <a:graphicData uri="http://schemas.openxmlformats.org/drawingml/2006/table">
            <a:tbl>
              <a:tblPr/>
              <a:tblGrid>
                <a:gridCol w="1752600">
                  <a:extLst>
                    <a:ext uri="{9D8B030D-6E8A-4147-A177-3AD203B41FA5}">
                      <a16:colId xmlns:a16="http://schemas.microsoft.com/office/drawing/2014/main" val="20000"/>
                    </a:ext>
                  </a:extLst>
                </a:gridCol>
                <a:gridCol w="1492250">
                  <a:extLst>
                    <a:ext uri="{9D8B030D-6E8A-4147-A177-3AD203B41FA5}">
                      <a16:colId xmlns:a16="http://schemas.microsoft.com/office/drawing/2014/main" val="20001"/>
                    </a:ext>
                  </a:extLst>
                </a:gridCol>
                <a:gridCol w="1509713">
                  <a:extLst>
                    <a:ext uri="{9D8B030D-6E8A-4147-A177-3AD203B41FA5}">
                      <a16:colId xmlns:a16="http://schemas.microsoft.com/office/drawing/2014/main" val="20002"/>
                    </a:ext>
                  </a:extLst>
                </a:gridCol>
                <a:gridCol w="1508125">
                  <a:extLst>
                    <a:ext uri="{9D8B030D-6E8A-4147-A177-3AD203B41FA5}">
                      <a16:colId xmlns:a16="http://schemas.microsoft.com/office/drawing/2014/main" val="20003"/>
                    </a:ext>
                  </a:extLst>
                </a:gridCol>
                <a:gridCol w="1509712">
                  <a:extLst>
                    <a:ext uri="{9D8B030D-6E8A-4147-A177-3AD203B41FA5}">
                      <a16:colId xmlns:a16="http://schemas.microsoft.com/office/drawing/2014/main" val="20004"/>
                    </a:ext>
                  </a:extLst>
                </a:gridCol>
              </a:tblGrid>
              <a:tr h="10556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Partition dimension</a:t>
                      </a:r>
                      <a:endParaRPr kumimoji="0" lang="en-US" sz="18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4 KB </a:t>
                      </a: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cluster</a:t>
                      </a: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s</a:t>
                      </a:r>
                      <a:endParaRPr kumimoji="0" lang="en-US" sz="18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8 KB </a:t>
                      </a: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cluster</a:t>
                      </a: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s</a:t>
                      </a:r>
                      <a:endParaRPr kumimoji="0" lang="en-US" sz="18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16 KB </a:t>
                      </a: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cluster</a:t>
                      </a: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s</a:t>
                      </a:r>
                      <a:endParaRPr kumimoji="0" lang="en-US" sz="18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32 KB </a:t>
                      </a: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cluster</a:t>
                      </a: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s</a:t>
                      </a:r>
                      <a:endParaRPr kumimoji="0" lang="en-US" sz="18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extLst>
                  <a:ext uri="{0D108BD9-81ED-4DB2-BD59-A6C34878D82A}">
                    <a16:rowId xmlns:a16="http://schemas.microsoft.com/office/drawing/2014/main" val="10000"/>
                  </a:ext>
                </a:extLst>
              </a:tr>
              <a:tr h="6540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Cambria" panose="02040503050406030204" pitchFamily="18" charset="0"/>
                          <a:cs typeface="Times New Roman" pitchFamily="18" charset="0"/>
                        </a:rPr>
                        <a:t>8 GB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8 MB</a:t>
                      </a:r>
                      <a:endParaRPr kumimoji="0" lang="en-US" sz="18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1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65246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Cambria" panose="02040503050406030204" pitchFamily="18" charset="0"/>
                          <a:cs typeface="Times New Roman" pitchFamily="18" charset="0"/>
                        </a:rPr>
                        <a:t>16 GB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16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Cambria" panose="02040503050406030204" pitchFamily="18" charset="0"/>
                          <a:cs typeface="Times New Roman" pitchFamily="18" charset="0"/>
                        </a:rPr>
                        <a:t>8 MB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65246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Cambria" panose="02040503050406030204" pitchFamily="18" charset="0"/>
                          <a:cs typeface="Times New Roman" pitchFamily="18" charset="0"/>
                        </a:rPr>
                        <a:t>32 GB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32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16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Cambria" panose="02040503050406030204" pitchFamily="18" charset="0"/>
                          <a:cs typeface="Times New Roman" pitchFamily="18" charset="0"/>
                        </a:rPr>
                        <a:t>8 MB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6540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Cambria" panose="02040503050406030204" pitchFamily="18" charset="0"/>
                          <a:cs typeface="Times New Roman" pitchFamily="18" charset="0"/>
                        </a:rPr>
                        <a:t>64 GB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64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32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rPr>
                        <a:t>16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Cambria" panose="02040503050406030204" pitchFamily="18" charset="0"/>
                          <a:cs typeface="Times New Roman" pitchFamily="18" charset="0"/>
                        </a:rPr>
                        <a:t>8 MB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105568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1" u="none" strike="noStrike" cap="none" normalizeH="0" baseline="0">
                          <a:ln>
                            <a:noFill/>
                          </a:ln>
                          <a:solidFill>
                            <a:schemeClr val="tx1"/>
                          </a:solidFill>
                          <a:effectLst/>
                          <a:latin typeface="Cambria" panose="02040503050406030204" pitchFamily="18" charset="0"/>
                          <a:cs typeface="Times New Roman" pitchFamily="18" charset="0"/>
                        </a:rPr>
                        <a:t>2 TB (2,048 GB)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chemeClr val="tx1"/>
                          </a:solidFill>
                          <a:effectLst/>
                          <a:latin typeface="Cambria" panose="02040503050406030204" pitchFamily="18" charset="0"/>
                          <a:cs typeface="Times New Roman" pitchFamily="18" charset="0"/>
                        </a:rPr>
                        <a:t>--</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chemeClr val="tx1"/>
                          </a:solidFill>
                          <a:effectLst/>
                          <a:latin typeface="Cambria" panose="02040503050406030204" pitchFamily="18" charset="0"/>
                          <a:cs typeface="Times New Roman" pitchFamily="18" charset="0"/>
                        </a:rPr>
                        <a:t>1,024 MB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chemeClr val="tx1"/>
                          </a:solidFill>
                          <a:effectLst/>
                          <a:latin typeface="Cambria" panose="02040503050406030204" pitchFamily="18" charset="0"/>
                          <a:cs typeface="Times New Roman" pitchFamily="18" charset="0"/>
                        </a:rPr>
                        <a:t>512 MB</a:t>
                      </a:r>
                      <a:endParaRPr kumimoji="0" lang="en-US" sz="1800" b="0" i="0" u="none" strike="noStrike" cap="none" normalizeH="0" baseline="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dirty="0">
                          <a:ln>
                            <a:noFill/>
                          </a:ln>
                          <a:solidFill>
                            <a:schemeClr val="tx1"/>
                          </a:solidFill>
                          <a:effectLst/>
                          <a:latin typeface="Cambria" panose="02040503050406030204" pitchFamily="18" charset="0"/>
                          <a:cs typeface="Times New Roman" pitchFamily="18" charset="0"/>
                        </a:rPr>
                        <a:t>256 MB</a:t>
                      </a:r>
                      <a:endParaRPr kumimoji="0" lang="en-US" sz="18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sz="2800" dirty="0" err="1">
                <a:latin typeface="Cambria" panose="02040503050406030204" pitchFamily="18" charset="0"/>
                <a:cs typeface="Times New Roman" pitchFamily="18" charset="0"/>
              </a:rPr>
              <a:t>exFAT</a:t>
            </a:r>
            <a:r>
              <a:rPr lang="en-US" altLang="en-US" sz="2800" dirty="0">
                <a:latin typeface="Cambria" panose="02040503050406030204" pitchFamily="18" charset="0"/>
                <a:cs typeface="Times New Roman" pitchFamily="18" charset="0"/>
              </a:rPr>
              <a:t> (Extensible File Allocation Table)</a:t>
            </a:r>
          </a:p>
        </p:txBody>
      </p:sp>
      <p:sp>
        <p:nvSpPr>
          <p:cNvPr id="5" name="Rectangle 2"/>
          <p:cNvSpPr txBox="1">
            <a:spLocks noChangeArrowheads="1"/>
          </p:cNvSpPr>
          <p:nvPr/>
        </p:nvSpPr>
        <p:spPr bwMode="auto">
          <a:xfrm>
            <a:off x="685800" y="1879600"/>
            <a:ext cx="8128000" cy="421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25000"/>
              </a:spcAft>
              <a:buClr>
                <a:schemeClr val="tx2"/>
              </a:buClr>
              <a:buChar char="•"/>
              <a:defRPr sz="2000">
                <a:solidFill>
                  <a:schemeClr val="tx1"/>
                </a:solidFill>
                <a:latin typeface="+mn-lt"/>
                <a:ea typeface="+mn-ea"/>
                <a:cs typeface="+mn-cs"/>
              </a:defRPr>
            </a:lvl1pPr>
            <a:lvl2pPr marL="742950" indent="-285750" algn="l" rtl="0" eaLnBrk="0" fontAlgn="base" hangingPunct="0">
              <a:spcBef>
                <a:spcPct val="20000"/>
              </a:spcBef>
              <a:spcAft>
                <a:spcPct val="25000"/>
              </a:spcAft>
              <a:buClr>
                <a:schemeClr val="tx2"/>
              </a:buClr>
              <a:buChar char="–"/>
              <a:defRPr>
                <a:solidFill>
                  <a:schemeClr val="tx1"/>
                </a:solidFill>
                <a:latin typeface="+mn-lt"/>
              </a:defRPr>
            </a:lvl2pPr>
            <a:lvl3pPr marL="1143000" indent="-228600" algn="l" rtl="0" eaLnBrk="0" fontAlgn="base" hangingPunct="0">
              <a:spcBef>
                <a:spcPct val="20000"/>
              </a:spcBef>
              <a:spcAft>
                <a:spcPct val="25000"/>
              </a:spcAft>
              <a:buClr>
                <a:schemeClr val="tx2"/>
              </a:buClr>
              <a:buChar char="•"/>
              <a:defRPr>
                <a:solidFill>
                  <a:schemeClr val="tx1"/>
                </a:solidFill>
                <a:latin typeface="+mn-lt"/>
              </a:defRPr>
            </a:lvl3pPr>
            <a:lvl4pPr marL="1600200" indent="-228600" algn="l" rtl="0" eaLnBrk="0" fontAlgn="base" hangingPunct="0">
              <a:spcBef>
                <a:spcPct val="20000"/>
              </a:spcBef>
              <a:spcAft>
                <a:spcPct val="25000"/>
              </a:spcAft>
              <a:buClr>
                <a:schemeClr val="tx2"/>
              </a:buClr>
              <a:buChar char="–"/>
              <a:defRPr sz="2000">
                <a:solidFill>
                  <a:schemeClr val="tx1"/>
                </a:solidFill>
                <a:latin typeface="+mj-lt"/>
              </a:defRPr>
            </a:lvl4pPr>
            <a:lvl5pPr marL="2057400" indent="-228600" algn="l" rtl="0" eaLnBrk="0" fontAlgn="base" hangingPunct="0">
              <a:spcBef>
                <a:spcPct val="20000"/>
              </a:spcBef>
              <a:spcAft>
                <a:spcPct val="25000"/>
              </a:spcAft>
              <a:buClr>
                <a:schemeClr val="tx2"/>
              </a:buClr>
              <a:buChar char="•"/>
              <a:defRPr sz="2000">
                <a:solidFill>
                  <a:schemeClr val="tx1"/>
                </a:solidFill>
                <a:latin typeface="+mj-lt"/>
              </a:defRPr>
            </a:lvl5pPr>
            <a:lvl6pPr marL="2514600" indent="-228600" algn="l" rtl="0" eaLnBrk="0" fontAlgn="base" hangingPunct="0">
              <a:spcBef>
                <a:spcPct val="20000"/>
              </a:spcBef>
              <a:spcAft>
                <a:spcPct val="25000"/>
              </a:spcAft>
              <a:buClr>
                <a:schemeClr val="tx2"/>
              </a:buClr>
              <a:buChar char="•"/>
              <a:defRPr sz="2000">
                <a:solidFill>
                  <a:schemeClr val="tx1"/>
                </a:solidFill>
                <a:latin typeface="+mj-lt"/>
              </a:defRPr>
            </a:lvl6pPr>
            <a:lvl7pPr marL="2971800" indent="-228600" algn="l" rtl="0" eaLnBrk="0" fontAlgn="base" hangingPunct="0">
              <a:spcBef>
                <a:spcPct val="20000"/>
              </a:spcBef>
              <a:spcAft>
                <a:spcPct val="25000"/>
              </a:spcAft>
              <a:buClr>
                <a:schemeClr val="tx2"/>
              </a:buClr>
              <a:buChar char="•"/>
              <a:defRPr sz="2000">
                <a:solidFill>
                  <a:schemeClr val="tx1"/>
                </a:solidFill>
                <a:latin typeface="+mj-lt"/>
              </a:defRPr>
            </a:lvl7pPr>
            <a:lvl8pPr marL="3429000" indent="-228600" algn="l" rtl="0" eaLnBrk="0" fontAlgn="base" hangingPunct="0">
              <a:spcBef>
                <a:spcPct val="20000"/>
              </a:spcBef>
              <a:spcAft>
                <a:spcPct val="25000"/>
              </a:spcAft>
              <a:buClr>
                <a:schemeClr val="tx2"/>
              </a:buClr>
              <a:buChar char="•"/>
              <a:defRPr sz="2000">
                <a:solidFill>
                  <a:schemeClr val="tx1"/>
                </a:solidFill>
                <a:latin typeface="+mj-lt"/>
              </a:defRPr>
            </a:lvl8pPr>
            <a:lvl9pPr marL="3886200" indent="-228600" algn="l" rtl="0" eaLnBrk="0" fontAlgn="base" hangingPunct="0">
              <a:spcBef>
                <a:spcPct val="20000"/>
              </a:spcBef>
              <a:spcAft>
                <a:spcPct val="25000"/>
              </a:spcAft>
              <a:buClr>
                <a:schemeClr val="tx2"/>
              </a:buClr>
              <a:buChar char="•"/>
              <a:defRPr sz="2000">
                <a:solidFill>
                  <a:schemeClr val="tx1"/>
                </a:solidFill>
                <a:latin typeface="+mj-lt"/>
              </a:defRPr>
            </a:lvl9pPr>
          </a:lstStyle>
          <a:p>
            <a:r>
              <a:rPr lang="en-US" altLang="en-US" sz="2400" kern="0" dirty="0" err="1">
                <a:latin typeface="Cambria" panose="02040503050406030204" pitchFamily="18" charset="0"/>
                <a:cs typeface="Times New Roman" pitchFamily="18" charset="0"/>
              </a:rPr>
              <a:t>exFAT</a:t>
            </a:r>
            <a:r>
              <a:rPr lang="en-US" altLang="en-US" sz="2400" kern="0" dirty="0">
                <a:latin typeface="Cambria" panose="02040503050406030204" pitchFamily="18" charset="0"/>
                <a:cs typeface="Times New Roman" pitchFamily="18" charset="0"/>
              </a:rPr>
              <a:t> represents a file system introduced by Microsoft in 2006, optimized for use with flash memory devices such as USB sticks, SD (Secure Digital) cards or similar portable media.</a:t>
            </a:r>
          </a:p>
          <a:p>
            <a:r>
              <a:rPr lang="en-US" altLang="en-US" sz="2400" kern="0" dirty="0">
                <a:latin typeface="Cambria" panose="02040503050406030204" pitchFamily="18" charset="0"/>
                <a:cs typeface="Times New Roman" pitchFamily="18" charset="0"/>
              </a:rPr>
              <a:t>Proprietary standard until 2019, when Microsoft made its specifications public.</a:t>
            </a:r>
          </a:p>
          <a:p>
            <a:r>
              <a:rPr lang="en-US" altLang="en-US" sz="2400" kern="0" dirty="0" err="1">
                <a:latin typeface="Cambria" panose="02040503050406030204" pitchFamily="18" charset="0"/>
                <a:cs typeface="Times New Roman" pitchFamily="18" charset="0"/>
              </a:rPr>
              <a:t>exFAT</a:t>
            </a:r>
            <a:r>
              <a:rPr lang="en-US" altLang="en-US" sz="2400" kern="0" dirty="0">
                <a:latin typeface="Cambria" panose="02040503050406030204" pitchFamily="18" charset="0"/>
                <a:cs typeface="Times New Roman" pitchFamily="18" charset="0"/>
              </a:rPr>
              <a:t> solves the problem of FAT32 not being able to store files larger than 4GB, being the default file system (SD association) for SDXC cards with capacities greater than 32GB.</a:t>
            </a:r>
          </a:p>
        </p:txBody>
      </p:sp>
    </p:spTree>
    <p:extLst>
      <p:ext uri="{BB962C8B-B14F-4D97-AF65-F5344CB8AC3E}">
        <p14:creationId xmlns:p14="http://schemas.microsoft.com/office/powerpoint/2010/main" val="2716185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8"/>
          <p:cNvSpPr>
            <a:spLocks noGrp="1" noChangeArrowheads="1"/>
          </p:cNvSpPr>
          <p:nvPr>
            <p:ph type="body" idx="1"/>
          </p:nvPr>
        </p:nvSpPr>
        <p:spPr>
          <a:xfrm>
            <a:off x="685800" y="1714500"/>
            <a:ext cx="7772400" cy="3771900"/>
          </a:xfrm>
        </p:spPr>
        <p:txBody>
          <a:bodyPr/>
          <a:lstStyle/>
          <a:p>
            <a:pPr marL="0" indent="0" algn="just">
              <a:lnSpc>
                <a:spcPct val="80000"/>
              </a:lnSpc>
              <a:buNone/>
            </a:pPr>
            <a:r>
              <a:rPr lang="en-US" altLang="en-US" sz="3000" i="1" dirty="0">
                <a:latin typeface="Cambria" panose="02040503050406030204" pitchFamily="18" charset="0"/>
                <a:cs typeface="Times New Roman" pitchFamily="18" charset="0"/>
              </a:rPr>
              <a:t>What is a filesystem?</a:t>
            </a:r>
          </a:p>
          <a:p>
            <a:pPr marL="0" indent="0" algn="just">
              <a:lnSpc>
                <a:spcPct val="80000"/>
              </a:lnSpc>
              <a:buNone/>
            </a:pPr>
            <a:endParaRPr lang="en-US" altLang="en-US" sz="3000" i="1" dirty="0">
              <a:latin typeface="Cambria" panose="02040503050406030204" pitchFamily="18" charset="0"/>
              <a:cs typeface="Times New Roman" pitchFamily="18" charset="0"/>
            </a:endParaRPr>
          </a:p>
          <a:p>
            <a:pPr algn="just">
              <a:lnSpc>
                <a:spcPct val="80000"/>
              </a:lnSpc>
            </a:pPr>
            <a:r>
              <a:rPr lang="en-US" altLang="en-US" sz="3000" i="1" dirty="0">
                <a:latin typeface="Cambria" panose="02040503050406030204" pitchFamily="18" charset="0"/>
                <a:cs typeface="Times New Roman" pitchFamily="18" charset="0"/>
              </a:rPr>
              <a:t>A filesystem is an integral part of an operating system, consisting of files, directories and all the information needed to access, locate (and recover, if needed) and manipulate them</a:t>
            </a:r>
            <a:r>
              <a:rPr lang="ro-RO" altLang="en-US" sz="3000" i="1" dirty="0">
                <a:latin typeface="Cambria" panose="02040503050406030204" pitchFamily="18" charset="0"/>
                <a:cs typeface="Times New Roman" pitchFamily="18" charset="0"/>
              </a:rPr>
              <a:t>.</a:t>
            </a:r>
            <a:endParaRPr lang="en-US" altLang="en-US" sz="3000" i="1" dirty="0">
              <a:latin typeface="Cambria" panose="02040503050406030204" pitchFamily="18" charset="0"/>
              <a:cs typeface="Times New Roman" pitchFamily="18" charset="0"/>
            </a:endParaRPr>
          </a:p>
        </p:txBody>
      </p:sp>
      <p:sp>
        <p:nvSpPr>
          <p:cNvPr id="8195" name="Rectangle 79"/>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Introduction to filesystems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wheel(1)">
                                      <p:cBhvr>
                                        <p:cTn id="7" dur="2000"/>
                                        <p:tgtEl>
                                          <p:spTgt spid="819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8194">
                                            <p:txEl>
                                              <p:pRg st="2" end="2"/>
                                            </p:txEl>
                                          </p:spTgt>
                                        </p:tgtEl>
                                        <p:attrNameLst>
                                          <p:attrName>style.visibility</p:attrName>
                                        </p:attrNameLst>
                                      </p:cBhvr>
                                      <p:to>
                                        <p:strVal val="visible"/>
                                      </p:to>
                                    </p:set>
                                    <p:anim calcmode="lin" valueType="num">
                                      <p:cBhvr additive="base">
                                        <p:cTn id="12" dur="500" fill="hold"/>
                                        <p:tgtEl>
                                          <p:spTgt spid="8194">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19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ReFS – Resilient File System</a:t>
            </a:r>
          </a:p>
        </p:txBody>
      </p:sp>
      <p:sp>
        <p:nvSpPr>
          <p:cNvPr id="3" name="Content Placeholder"/>
          <p:cNvSpPr>
            <a:spLocks noGrp="1"/>
          </p:cNvSpPr>
          <p:nvPr>
            <p:ph idx="1"/>
          </p:nvPr>
        </p:nvSpPr>
        <p:spPr>
          <a:xfrm>
            <a:off x="457200" y="1143000"/>
            <a:ext cx="8686800" cy="5169665"/>
          </a:xfrm>
        </p:spPr>
        <p:txBody>
          <a:bodyPr/>
          <a:lstStyle/>
          <a:p>
            <a:pPr>
              <a:buFont typeface="Arial" panose="020B0604020202020204" pitchFamily="34" charset="0"/>
              <a:buChar char="•"/>
            </a:pPr>
            <a:r>
              <a:rPr lang="ro-RO" altLang="en-US" dirty="0" err="1">
                <a:latin typeface="Cambria" panose="02040503050406030204" pitchFamily="18" charset="0"/>
              </a:rPr>
              <a:t>Introduced</a:t>
            </a:r>
            <a:r>
              <a:rPr lang="ro-RO" altLang="en-US" dirty="0">
                <a:latin typeface="Cambria" panose="02040503050406030204" pitchFamily="18" charset="0"/>
              </a:rPr>
              <a:t> </a:t>
            </a:r>
            <a:r>
              <a:rPr lang="ro-RO" altLang="en-US" dirty="0" err="1">
                <a:latin typeface="Cambria" panose="02040503050406030204" pitchFamily="18" charset="0"/>
              </a:rPr>
              <a:t>by</a:t>
            </a:r>
            <a:r>
              <a:rPr lang="ro-RO" altLang="en-US" dirty="0">
                <a:latin typeface="Cambria" panose="02040503050406030204" pitchFamily="18" charset="0"/>
              </a:rPr>
              <a:t> Microsoft in Windows Server 2012, </a:t>
            </a:r>
            <a:r>
              <a:rPr lang="ro-RO" altLang="en-US" dirty="0" err="1">
                <a:latin typeface="Cambria" panose="02040503050406030204" pitchFamily="18" charset="0"/>
              </a:rPr>
              <a:t>also</a:t>
            </a:r>
            <a:r>
              <a:rPr lang="ro-RO" altLang="en-US" dirty="0">
                <a:latin typeface="Cambria" panose="02040503050406030204" pitchFamily="18" charset="0"/>
              </a:rPr>
              <a:t> </a:t>
            </a:r>
            <a:r>
              <a:rPr lang="ro-RO" altLang="en-US" dirty="0" err="1">
                <a:latin typeface="Cambria" panose="02040503050406030204" pitchFamily="18" charset="0"/>
              </a:rPr>
              <a:t>available</a:t>
            </a:r>
            <a:r>
              <a:rPr lang="ro-RO" altLang="en-US" dirty="0">
                <a:latin typeface="Cambria" panose="02040503050406030204" pitchFamily="18" charset="0"/>
              </a:rPr>
              <a:t> in Windows 10/11 Pro Workstation</a:t>
            </a:r>
            <a:endParaRPr lang="en-US" altLang="en-US" dirty="0">
              <a:latin typeface="Cambria" panose="02040503050406030204" pitchFamily="18" charset="0"/>
            </a:endParaRPr>
          </a:p>
          <a:p>
            <a:pPr>
              <a:buFont typeface="Arial" panose="020B0604020202020204" pitchFamily="34" charset="0"/>
              <a:buChar char="•"/>
            </a:pPr>
            <a:r>
              <a:rPr lang="ro-RO" altLang="en-US" dirty="0" err="1">
                <a:latin typeface="Cambria" panose="02040503050406030204" pitchFamily="18" charset="0"/>
              </a:rPr>
              <a:t>Designed</a:t>
            </a:r>
            <a:r>
              <a:rPr lang="ro-RO" altLang="en-US" dirty="0">
                <a:latin typeface="Cambria" panose="02040503050406030204" pitchFamily="18" charset="0"/>
              </a:rPr>
              <a:t> for </a:t>
            </a:r>
            <a:r>
              <a:rPr lang="ro-RO" altLang="en-US" dirty="0" err="1">
                <a:latin typeface="Cambria" panose="02040503050406030204" pitchFamily="18" charset="0"/>
              </a:rPr>
              <a:t>large</a:t>
            </a:r>
            <a:r>
              <a:rPr lang="ro-RO" altLang="en-US" dirty="0">
                <a:latin typeface="Cambria" panose="02040503050406030204" pitchFamily="18" charset="0"/>
              </a:rPr>
              <a:t> data </a:t>
            </a:r>
            <a:r>
              <a:rPr lang="ro-RO" altLang="en-US" dirty="0" err="1">
                <a:latin typeface="Cambria" panose="02040503050406030204" pitchFamily="18" charset="0"/>
              </a:rPr>
              <a:t>volumes</a:t>
            </a:r>
            <a:r>
              <a:rPr lang="ro-RO" altLang="en-US" dirty="0">
                <a:latin typeface="Cambria" panose="02040503050406030204" pitchFamily="18" charset="0"/>
              </a:rPr>
              <a:t>, </a:t>
            </a:r>
            <a:r>
              <a:rPr lang="ro-RO" altLang="en-US" dirty="0" err="1">
                <a:latin typeface="Cambria" panose="02040503050406030204" pitchFamily="18" charset="0"/>
              </a:rPr>
              <a:t>storage</a:t>
            </a:r>
            <a:r>
              <a:rPr lang="ro-RO" altLang="en-US" dirty="0">
                <a:latin typeface="Cambria" panose="02040503050406030204" pitchFamily="18" charset="0"/>
              </a:rPr>
              <a:t> </a:t>
            </a:r>
            <a:r>
              <a:rPr lang="ro-RO" altLang="en-US" dirty="0" err="1">
                <a:latin typeface="Cambria" panose="02040503050406030204" pitchFamily="18" charset="0"/>
              </a:rPr>
              <a:t>servers</a:t>
            </a:r>
            <a:r>
              <a:rPr lang="ro-RO" altLang="en-US" dirty="0">
                <a:latin typeface="Cambria" panose="02040503050406030204" pitchFamily="18" charset="0"/>
              </a:rPr>
              <a:t>, </a:t>
            </a:r>
            <a:r>
              <a:rPr lang="ro-RO" altLang="en-US" dirty="0" err="1">
                <a:latin typeface="Cambria" panose="02040503050406030204" pitchFamily="18" charset="0"/>
              </a:rPr>
              <a:t>and</a:t>
            </a:r>
            <a:r>
              <a:rPr lang="ro-RO" altLang="en-US" dirty="0">
                <a:latin typeface="Cambria" panose="02040503050406030204" pitchFamily="18" charset="0"/>
              </a:rPr>
              <a:t> </a:t>
            </a:r>
            <a:r>
              <a:rPr lang="ro-RO" altLang="en-US" dirty="0" err="1">
                <a:latin typeface="Cambria" panose="02040503050406030204" pitchFamily="18" charset="0"/>
              </a:rPr>
              <a:t>mission-critical</a:t>
            </a:r>
            <a:r>
              <a:rPr lang="ro-RO" altLang="en-US" dirty="0">
                <a:latin typeface="Cambria" panose="02040503050406030204" pitchFamily="18" charset="0"/>
              </a:rPr>
              <a:t> </a:t>
            </a:r>
            <a:r>
              <a:rPr lang="ro-RO" altLang="en-US" dirty="0" err="1">
                <a:latin typeface="Cambria" panose="02040503050406030204" pitchFamily="18" charset="0"/>
              </a:rPr>
              <a:t>environments</a:t>
            </a:r>
            <a:endParaRPr lang="en-US" altLang="en-US" dirty="0">
              <a:latin typeface="Cambria" panose="02040503050406030204" pitchFamily="18" charset="0"/>
            </a:endParaRPr>
          </a:p>
          <a:p>
            <a:pPr>
              <a:buFont typeface="Arial" panose="020B0604020202020204" pitchFamily="34" charset="0"/>
              <a:buChar char="•"/>
            </a:pPr>
            <a:r>
              <a:rPr lang="ro-RO" altLang="en-US" b="1" dirty="0" err="1">
                <a:latin typeface="Cambria" panose="02040503050406030204" pitchFamily="18" charset="0"/>
              </a:rPr>
              <a:t>Advantages</a:t>
            </a:r>
            <a:r>
              <a:rPr lang="ro-RO" altLang="en-US" b="1" dirty="0">
                <a:latin typeface="Cambria" panose="02040503050406030204" pitchFamily="18" charset="0"/>
              </a:rPr>
              <a:t> over NTFS:</a:t>
            </a:r>
            <a:r>
              <a:rPr lang="en-US" altLang="en-US" dirty="0">
                <a:latin typeface="Cambria" panose="02040503050406030204" pitchFamily="18" charset="0"/>
              </a:rPr>
              <a:t> </a:t>
            </a:r>
          </a:p>
          <a:p>
            <a:pPr lvl="1">
              <a:buFont typeface="Arial" panose="020B0604020202020204" pitchFamily="34" charset="0"/>
              <a:buChar char="•"/>
            </a:pPr>
            <a:r>
              <a:rPr lang="ro-RO" altLang="en-US" dirty="0">
                <a:latin typeface="Cambria" panose="02040503050406030204" pitchFamily="18" charset="0"/>
              </a:rPr>
              <a:t>Automatic data </a:t>
            </a:r>
            <a:r>
              <a:rPr lang="ro-RO" altLang="en-US" dirty="0" err="1">
                <a:latin typeface="Cambria" panose="02040503050406030204" pitchFamily="18" charset="0"/>
              </a:rPr>
              <a:t>integrity</a:t>
            </a:r>
            <a:r>
              <a:rPr lang="ro-RO" altLang="en-US" dirty="0">
                <a:latin typeface="Cambria" panose="02040503050406030204" pitchFamily="18" charset="0"/>
              </a:rPr>
              <a:t> – </a:t>
            </a:r>
            <a:r>
              <a:rPr lang="ro-RO" altLang="en-US" dirty="0" err="1">
                <a:latin typeface="Cambria" panose="02040503050406030204" pitchFamily="18" charset="0"/>
              </a:rPr>
              <a:t>checksums</a:t>
            </a:r>
            <a:r>
              <a:rPr lang="ro-RO" altLang="en-US" dirty="0">
                <a:latin typeface="Cambria" panose="02040503050406030204" pitchFamily="18" charset="0"/>
              </a:rPr>
              <a:t> for </a:t>
            </a:r>
            <a:r>
              <a:rPr lang="ro-RO" altLang="en-US" dirty="0" err="1">
                <a:latin typeface="Cambria" panose="02040503050406030204" pitchFamily="18" charset="0"/>
              </a:rPr>
              <a:t>each</a:t>
            </a:r>
            <a:r>
              <a:rPr lang="ro-RO" altLang="en-US" dirty="0">
                <a:latin typeface="Cambria" panose="02040503050406030204" pitchFamily="18" charset="0"/>
              </a:rPr>
              <a:t> </a:t>
            </a:r>
            <a:r>
              <a:rPr lang="ro-RO" altLang="en-US" dirty="0" err="1">
                <a:latin typeface="Cambria" panose="02040503050406030204" pitchFamily="18" charset="0"/>
              </a:rPr>
              <a:t>block</a:t>
            </a:r>
            <a:r>
              <a:rPr lang="ro-RO" altLang="en-US" dirty="0">
                <a:latin typeface="Cambria" panose="02040503050406030204" pitchFamily="18" charset="0"/>
              </a:rPr>
              <a:t>, automatic </a:t>
            </a:r>
            <a:r>
              <a:rPr lang="ro-RO" altLang="en-US" dirty="0" err="1">
                <a:latin typeface="Cambria" panose="02040503050406030204" pitchFamily="18" charset="0"/>
              </a:rPr>
              <a:t>corruption</a:t>
            </a:r>
            <a:r>
              <a:rPr lang="ro-RO" altLang="en-US" dirty="0">
                <a:latin typeface="Cambria" panose="02040503050406030204" pitchFamily="18" charset="0"/>
              </a:rPr>
              <a:t> </a:t>
            </a:r>
            <a:r>
              <a:rPr lang="ro-RO" altLang="en-US" dirty="0" err="1">
                <a:latin typeface="Cambria" panose="02040503050406030204" pitchFamily="18" charset="0"/>
              </a:rPr>
              <a:t>detection</a:t>
            </a:r>
            <a:r>
              <a:rPr lang="ro-RO" altLang="en-US" dirty="0">
                <a:latin typeface="Cambria" panose="02040503050406030204" pitchFamily="18" charset="0"/>
              </a:rPr>
              <a:t> </a:t>
            </a:r>
            <a:r>
              <a:rPr lang="ro-RO" altLang="en-US" dirty="0" err="1">
                <a:latin typeface="Cambria" panose="02040503050406030204" pitchFamily="18" charset="0"/>
              </a:rPr>
              <a:t>and</a:t>
            </a:r>
            <a:r>
              <a:rPr lang="ro-RO" altLang="en-US" dirty="0">
                <a:latin typeface="Cambria" panose="02040503050406030204" pitchFamily="18" charset="0"/>
              </a:rPr>
              <a:t> </a:t>
            </a:r>
            <a:r>
              <a:rPr lang="ro-RO" altLang="en-US" dirty="0" err="1">
                <a:latin typeface="Cambria" panose="02040503050406030204" pitchFamily="18" charset="0"/>
              </a:rPr>
              <a:t>correction</a:t>
            </a:r>
            <a:endParaRPr lang="en-US" altLang="en-US" dirty="0">
              <a:latin typeface="Cambria" panose="02040503050406030204" pitchFamily="18" charset="0"/>
            </a:endParaRPr>
          </a:p>
          <a:p>
            <a:pPr lvl="1">
              <a:buFont typeface="Arial" panose="020B0604020202020204" pitchFamily="34" charset="0"/>
              <a:buChar char="•"/>
            </a:pPr>
            <a:r>
              <a:rPr lang="ro-RO" altLang="en-US" dirty="0">
                <a:latin typeface="Cambria" panose="02040503050406030204" pitchFamily="18" charset="0"/>
              </a:rPr>
              <a:t>Maximum </a:t>
            </a:r>
            <a:r>
              <a:rPr lang="ro-RO" altLang="en-US" dirty="0" err="1">
                <a:latin typeface="Cambria" panose="02040503050406030204" pitchFamily="18" charset="0"/>
              </a:rPr>
              <a:t>scalability</a:t>
            </a:r>
            <a:r>
              <a:rPr lang="ro-RO" altLang="en-US" dirty="0">
                <a:latin typeface="Cambria" panose="02040503050406030204" pitchFamily="18" charset="0"/>
              </a:rPr>
              <a:t> – </a:t>
            </a:r>
            <a:r>
              <a:rPr lang="ro-RO" altLang="en-US" dirty="0" err="1">
                <a:latin typeface="Cambria" panose="02040503050406030204" pitchFamily="18" charset="0"/>
              </a:rPr>
              <a:t>volumes</a:t>
            </a:r>
            <a:r>
              <a:rPr lang="ro-RO" altLang="en-US" dirty="0">
                <a:latin typeface="Cambria" panose="02040503050406030204" pitchFamily="18" charset="0"/>
              </a:rPr>
              <a:t> </a:t>
            </a:r>
            <a:r>
              <a:rPr lang="ro-RO" altLang="en-US" dirty="0" err="1">
                <a:latin typeface="Cambria" panose="02040503050406030204" pitchFamily="18" charset="0"/>
              </a:rPr>
              <a:t>up</a:t>
            </a:r>
            <a:r>
              <a:rPr lang="ro-RO" altLang="en-US" dirty="0">
                <a:latin typeface="Cambria" panose="02040503050406030204" pitchFamily="18" charset="0"/>
              </a:rPr>
              <a:t> </a:t>
            </a:r>
            <a:r>
              <a:rPr lang="ro-RO" altLang="en-US" dirty="0" err="1">
                <a:latin typeface="Cambria" panose="02040503050406030204" pitchFamily="18" charset="0"/>
              </a:rPr>
              <a:t>to</a:t>
            </a:r>
            <a:r>
              <a:rPr lang="ro-RO" altLang="en-US" dirty="0">
                <a:latin typeface="Cambria" panose="02040503050406030204" pitchFamily="18" charset="0"/>
              </a:rPr>
              <a:t> 1 </a:t>
            </a:r>
            <a:r>
              <a:rPr lang="ro-RO" altLang="en-US" dirty="0" err="1">
                <a:latin typeface="Cambria" panose="02040503050406030204" pitchFamily="18" charset="0"/>
              </a:rPr>
              <a:t>yottabyte</a:t>
            </a:r>
            <a:r>
              <a:rPr lang="ro-RO" altLang="en-US" dirty="0">
                <a:latin typeface="Cambria" panose="02040503050406030204" pitchFamily="18" charset="0"/>
              </a:rPr>
              <a:t> (YB), </a:t>
            </a:r>
            <a:r>
              <a:rPr lang="ro-RO" altLang="en-US" dirty="0" err="1">
                <a:latin typeface="Cambria" panose="02040503050406030204" pitchFamily="18" charset="0"/>
              </a:rPr>
              <a:t>files</a:t>
            </a:r>
            <a:r>
              <a:rPr lang="ro-RO" altLang="en-US" dirty="0">
                <a:latin typeface="Cambria" panose="02040503050406030204" pitchFamily="18" charset="0"/>
              </a:rPr>
              <a:t> </a:t>
            </a:r>
            <a:r>
              <a:rPr lang="ro-RO" altLang="en-US" dirty="0" err="1">
                <a:latin typeface="Cambria" panose="02040503050406030204" pitchFamily="18" charset="0"/>
              </a:rPr>
              <a:t>up</a:t>
            </a:r>
            <a:r>
              <a:rPr lang="ro-RO" altLang="en-US" dirty="0">
                <a:latin typeface="Cambria" panose="02040503050406030204" pitchFamily="18" charset="0"/>
              </a:rPr>
              <a:t> </a:t>
            </a:r>
            <a:r>
              <a:rPr lang="ro-RO" altLang="en-US" dirty="0" err="1">
                <a:latin typeface="Cambria" panose="02040503050406030204" pitchFamily="18" charset="0"/>
              </a:rPr>
              <a:t>to</a:t>
            </a:r>
            <a:r>
              <a:rPr lang="ro-RO" altLang="en-US" dirty="0">
                <a:latin typeface="Cambria" panose="02040503050406030204" pitchFamily="18" charset="0"/>
              </a:rPr>
              <a:t> 16 </a:t>
            </a:r>
            <a:r>
              <a:rPr lang="ro-RO" altLang="en-US" dirty="0" err="1">
                <a:latin typeface="Cambria" panose="02040503050406030204" pitchFamily="18" charset="0"/>
              </a:rPr>
              <a:t>exabytes</a:t>
            </a:r>
            <a:endParaRPr lang="en-US" altLang="en-US" dirty="0">
              <a:latin typeface="Cambria" panose="02040503050406030204" pitchFamily="18" charset="0"/>
            </a:endParaRPr>
          </a:p>
          <a:p>
            <a:pPr lvl="1">
              <a:buFont typeface="Arial" panose="020B0604020202020204" pitchFamily="34" charset="0"/>
              <a:buChar char="•"/>
            </a:pPr>
            <a:r>
              <a:rPr lang="ro-RO" altLang="en-US" dirty="0">
                <a:latin typeface="Cambria" panose="02040503050406030204" pitchFamily="18" charset="0"/>
              </a:rPr>
              <a:t>CHKDSK-</a:t>
            </a:r>
            <a:r>
              <a:rPr lang="ro-RO" altLang="en-US" dirty="0" err="1">
                <a:latin typeface="Cambria" panose="02040503050406030204" pitchFamily="18" charset="0"/>
              </a:rPr>
              <a:t>free</a:t>
            </a:r>
            <a:r>
              <a:rPr lang="ro-RO" altLang="en-US" dirty="0">
                <a:latin typeface="Cambria" panose="02040503050406030204" pitchFamily="18" charset="0"/>
              </a:rPr>
              <a:t> </a:t>
            </a:r>
            <a:r>
              <a:rPr lang="ro-RO" altLang="en-US" dirty="0" err="1">
                <a:latin typeface="Cambria" panose="02040503050406030204" pitchFamily="18" charset="0"/>
              </a:rPr>
              <a:t>resiliency</a:t>
            </a:r>
            <a:r>
              <a:rPr lang="ro-RO" altLang="en-US" dirty="0">
                <a:latin typeface="Cambria" panose="02040503050406030204" pitchFamily="18" charset="0"/>
              </a:rPr>
              <a:t> – </a:t>
            </a:r>
            <a:r>
              <a:rPr lang="ro-RO" altLang="en-US" dirty="0" err="1">
                <a:latin typeface="Cambria" panose="02040503050406030204" pitchFamily="18" charset="0"/>
              </a:rPr>
              <a:t>no</a:t>
            </a:r>
            <a:r>
              <a:rPr lang="ro-RO" altLang="en-US" dirty="0">
                <a:latin typeface="Cambria" panose="02040503050406030204" pitchFamily="18" charset="0"/>
              </a:rPr>
              <a:t> </a:t>
            </a:r>
            <a:r>
              <a:rPr lang="ro-RO" altLang="en-US" dirty="0" err="1">
                <a:latin typeface="Cambria" panose="02040503050406030204" pitchFamily="18" charset="0"/>
              </a:rPr>
              <a:t>need</a:t>
            </a:r>
            <a:r>
              <a:rPr lang="ro-RO" altLang="en-US" dirty="0">
                <a:latin typeface="Cambria" panose="02040503050406030204" pitchFamily="18" charset="0"/>
              </a:rPr>
              <a:t> for periodic disk </a:t>
            </a:r>
            <a:r>
              <a:rPr lang="ro-RO" altLang="en-US" dirty="0" err="1">
                <a:latin typeface="Cambria" panose="02040503050406030204" pitchFamily="18" charset="0"/>
              </a:rPr>
              <a:t>scans</a:t>
            </a:r>
            <a:endParaRPr lang="en-US" altLang="en-US" dirty="0">
              <a:latin typeface="Cambria" panose="02040503050406030204" pitchFamily="18" charset="0"/>
            </a:endParaRPr>
          </a:p>
          <a:p>
            <a:pPr lvl="1">
              <a:buFont typeface="Arial" panose="020B0604020202020204" pitchFamily="34" charset="0"/>
              <a:buChar char="•"/>
            </a:pPr>
            <a:r>
              <a:rPr lang="ro-RO" altLang="en-US" dirty="0" err="1">
                <a:latin typeface="Cambria" panose="02040503050406030204" pitchFamily="18" charset="0"/>
              </a:rPr>
              <a:t>Compatible</a:t>
            </a:r>
            <a:r>
              <a:rPr lang="ro-RO" altLang="en-US" dirty="0">
                <a:latin typeface="Cambria" panose="02040503050406030204" pitchFamily="18" charset="0"/>
              </a:rPr>
              <a:t> </a:t>
            </a:r>
            <a:r>
              <a:rPr lang="ro-RO" altLang="en-US" dirty="0" err="1">
                <a:latin typeface="Cambria" panose="02040503050406030204" pitchFamily="18" charset="0"/>
              </a:rPr>
              <a:t>with</a:t>
            </a:r>
            <a:r>
              <a:rPr lang="ro-RO" altLang="en-US" dirty="0">
                <a:latin typeface="Cambria" panose="02040503050406030204" pitchFamily="18" charset="0"/>
              </a:rPr>
              <a:t> </a:t>
            </a:r>
            <a:r>
              <a:rPr lang="ro-RO" altLang="en-US" dirty="0" err="1">
                <a:latin typeface="Cambria" panose="02040503050406030204" pitchFamily="18" charset="0"/>
              </a:rPr>
              <a:t>Storage</a:t>
            </a:r>
            <a:r>
              <a:rPr lang="ro-RO" altLang="en-US" dirty="0">
                <a:latin typeface="Cambria" panose="02040503050406030204" pitchFamily="18" charset="0"/>
              </a:rPr>
              <a:t> </a:t>
            </a:r>
            <a:r>
              <a:rPr lang="ro-RO" altLang="en-US" dirty="0" err="1">
                <a:latin typeface="Cambria" panose="02040503050406030204" pitchFamily="18" charset="0"/>
              </a:rPr>
              <a:t>Spaces</a:t>
            </a:r>
            <a:r>
              <a:rPr lang="ro-RO" altLang="en-US" dirty="0">
                <a:latin typeface="Cambria" panose="02040503050406030204" pitchFamily="18" charset="0"/>
              </a:rPr>
              <a:t> – software RAID </a:t>
            </a:r>
            <a:r>
              <a:rPr lang="ro-RO" altLang="en-US" dirty="0" err="1">
                <a:latin typeface="Cambria" panose="02040503050406030204" pitchFamily="18" charset="0"/>
              </a:rPr>
              <a:t>built</a:t>
            </a:r>
            <a:r>
              <a:rPr lang="ro-RO" altLang="en-US" dirty="0">
                <a:latin typeface="Cambria" panose="02040503050406030204" pitchFamily="18" charset="0"/>
              </a:rPr>
              <a:t> </a:t>
            </a:r>
            <a:r>
              <a:rPr lang="ro-RO" altLang="en-US" dirty="0" err="1">
                <a:latin typeface="Cambria" panose="02040503050406030204" pitchFamily="18" charset="0"/>
              </a:rPr>
              <a:t>into</a:t>
            </a:r>
            <a:r>
              <a:rPr lang="ro-RO" altLang="en-US" dirty="0">
                <a:latin typeface="Cambria" panose="02040503050406030204" pitchFamily="18" charset="0"/>
              </a:rPr>
              <a:t> Windows</a:t>
            </a:r>
            <a:endParaRPr lang="en-US" altLang="en-US" dirty="0">
              <a:latin typeface="Cambria" panose="02040503050406030204" pitchFamily="18" charset="0"/>
            </a:endParaRPr>
          </a:p>
          <a:p>
            <a:pPr>
              <a:buFont typeface="Arial" panose="020B0604020202020204" pitchFamily="34" charset="0"/>
              <a:buChar char="•"/>
            </a:pPr>
            <a:r>
              <a:rPr lang="ro-RO" altLang="en-US" b="1" dirty="0" err="1">
                <a:latin typeface="Cambria" panose="02040503050406030204" pitchFamily="18" charset="0"/>
              </a:rPr>
              <a:t>ReFS</a:t>
            </a:r>
            <a:r>
              <a:rPr lang="ro-RO" altLang="en-US" b="1" dirty="0">
                <a:latin typeface="Cambria" panose="02040503050406030204" pitchFamily="18" charset="0"/>
              </a:rPr>
              <a:t> </a:t>
            </a:r>
            <a:r>
              <a:rPr lang="ro-RO" altLang="en-US" b="1" dirty="0" err="1">
                <a:latin typeface="Cambria" panose="02040503050406030204" pitchFamily="18" charset="0"/>
              </a:rPr>
              <a:t>limitations</a:t>
            </a:r>
            <a:r>
              <a:rPr lang="ro-RO" altLang="en-US" b="1" dirty="0">
                <a:latin typeface="Cambria" panose="02040503050406030204" pitchFamily="18" charset="0"/>
              </a:rPr>
              <a:t>:</a:t>
            </a:r>
            <a:endParaRPr lang="en-US" altLang="en-US" b="1" dirty="0">
              <a:latin typeface="Cambria" panose="02040503050406030204" pitchFamily="18" charset="0"/>
            </a:endParaRPr>
          </a:p>
          <a:p>
            <a:pPr lvl="1">
              <a:buFontTx/>
              <a:buChar char="-"/>
            </a:pPr>
            <a:r>
              <a:rPr lang="ro-RO" altLang="en-US" dirty="0" err="1">
                <a:latin typeface="Cambria" panose="02040503050406030204" pitchFamily="18" charset="0"/>
              </a:rPr>
              <a:t>Does</a:t>
            </a:r>
            <a:r>
              <a:rPr lang="ro-RO" altLang="en-US" dirty="0">
                <a:latin typeface="Cambria" panose="02040503050406030204" pitchFamily="18" charset="0"/>
              </a:rPr>
              <a:t> </a:t>
            </a:r>
            <a:r>
              <a:rPr lang="ro-RO" altLang="en-US" dirty="0" err="1">
                <a:latin typeface="Cambria" panose="02040503050406030204" pitchFamily="18" charset="0"/>
              </a:rPr>
              <a:t>not</a:t>
            </a:r>
            <a:r>
              <a:rPr lang="ro-RO" altLang="en-US" dirty="0">
                <a:latin typeface="Cambria" panose="02040503050406030204" pitchFamily="18" charset="0"/>
              </a:rPr>
              <a:t> </a:t>
            </a:r>
            <a:r>
              <a:rPr lang="ro-RO" altLang="en-US" dirty="0" err="1">
                <a:latin typeface="Cambria" panose="02040503050406030204" pitchFamily="18" charset="0"/>
              </a:rPr>
              <a:t>support</a:t>
            </a:r>
            <a:r>
              <a:rPr lang="ro-RO" altLang="en-US" dirty="0">
                <a:latin typeface="Cambria" panose="02040503050406030204" pitchFamily="18" charset="0"/>
              </a:rPr>
              <a:t> NTFS </a:t>
            </a:r>
            <a:r>
              <a:rPr lang="ro-RO" altLang="en-US" dirty="0" err="1">
                <a:latin typeface="Cambria" panose="02040503050406030204" pitchFamily="18" charset="0"/>
              </a:rPr>
              <a:t>compression</a:t>
            </a:r>
            <a:r>
              <a:rPr lang="ro-RO" altLang="en-US" dirty="0">
                <a:latin typeface="Cambria" panose="02040503050406030204" pitchFamily="18" charset="0"/>
              </a:rPr>
              <a:t>, EFS, </a:t>
            </a:r>
            <a:r>
              <a:rPr lang="ro-RO" altLang="en-US" dirty="0" err="1">
                <a:latin typeface="Cambria" panose="02040503050406030204" pitchFamily="18" charset="0"/>
              </a:rPr>
              <a:t>transactions</a:t>
            </a:r>
            <a:r>
              <a:rPr lang="ro-RO" altLang="en-US" dirty="0">
                <a:latin typeface="Cambria" panose="02040503050406030204" pitchFamily="18" charset="0"/>
              </a:rPr>
              <a:t>, hard </a:t>
            </a:r>
            <a:r>
              <a:rPr lang="ro-RO" altLang="en-US" dirty="0" err="1">
                <a:latin typeface="Cambria" panose="02040503050406030204" pitchFamily="18" charset="0"/>
              </a:rPr>
              <a:t>links</a:t>
            </a:r>
            <a:endParaRPr lang="en-US" altLang="en-US" dirty="0">
              <a:latin typeface="Cambria" panose="02040503050406030204" pitchFamily="18" charset="0"/>
            </a:endParaRPr>
          </a:p>
          <a:p>
            <a:pPr lvl="1">
              <a:buFontTx/>
              <a:buChar char="-"/>
            </a:pPr>
            <a:r>
              <a:rPr lang="ro-RO" altLang="en-US" dirty="0" err="1">
                <a:latin typeface="Cambria" panose="02040503050406030204" pitchFamily="18" charset="0"/>
              </a:rPr>
              <a:t>Cannot</a:t>
            </a:r>
            <a:r>
              <a:rPr lang="ro-RO" altLang="en-US" dirty="0">
                <a:latin typeface="Cambria" panose="02040503050406030204" pitchFamily="18" charset="0"/>
              </a:rPr>
              <a:t> </a:t>
            </a:r>
            <a:r>
              <a:rPr lang="ro-RO" altLang="en-US" dirty="0" err="1">
                <a:latin typeface="Cambria" panose="02040503050406030204" pitchFamily="18" charset="0"/>
              </a:rPr>
              <a:t>be</a:t>
            </a:r>
            <a:r>
              <a:rPr lang="ro-RO" altLang="en-US" dirty="0">
                <a:latin typeface="Cambria" panose="02040503050406030204" pitchFamily="18" charset="0"/>
              </a:rPr>
              <a:t> </a:t>
            </a:r>
            <a:r>
              <a:rPr lang="ro-RO" altLang="en-US" dirty="0" err="1">
                <a:latin typeface="Cambria" panose="02040503050406030204" pitchFamily="18" charset="0"/>
              </a:rPr>
              <a:t>used</a:t>
            </a:r>
            <a:r>
              <a:rPr lang="ro-RO" altLang="en-US" dirty="0">
                <a:latin typeface="Cambria" panose="02040503050406030204" pitchFamily="18" charset="0"/>
              </a:rPr>
              <a:t> as boot </a:t>
            </a:r>
            <a:r>
              <a:rPr lang="ro-RO" altLang="en-US" dirty="0" err="1">
                <a:latin typeface="Cambria" panose="02040503050406030204" pitchFamily="18" charset="0"/>
              </a:rPr>
              <a:t>partition</a:t>
            </a:r>
            <a:r>
              <a:rPr lang="ro-RO" altLang="en-US" dirty="0">
                <a:latin typeface="Cambria" panose="02040503050406030204" pitchFamily="18" charset="0"/>
              </a:rPr>
              <a:t> (C:\)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ro-RO" altLang="en-US" sz="2800" dirty="0">
                <a:latin typeface="Cambria" panose="02040503050406030204" pitchFamily="18" charset="0"/>
                <a:cs typeface="Times New Roman" pitchFamily="18" charset="0"/>
              </a:rPr>
              <a:t>NTFS – New Technology File System</a:t>
            </a:r>
            <a:endParaRPr lang="en-US" altLang="en-US" sz="2800" dirty="0">
              <a:latin typeface="Cambria" panose="02040503050406030204" pitchFamily="18" charset="0"/>
              <a:cs typeface="Times New Roman" pitchFamily="18" charset="0"/>
            </a:endParaRPr>
          </a:p>
        </p:txBody>
      </p:sp>
      <p:sp>
        <p:nvSpPr>
          <p:cNvPr id="5" name="Text Box 52"/>
          <p:cNvSpPr txBox="1">
            <a:spLocks noChangeArrowheads="1"/>
          </p:cNvSpPr>
          <p:nvPr/>
        </p:nvSpPr>
        <p:spPr bwMode="auto">
          <a:xfrm>
            <a:off x="755649" y="1304925"/>
            <a:ext cx="8094663" cy="904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just">
              <a:spcBef>
                <a:spcPct val="0"/>
              </a:spcBef>
              <a:spcAft>
                <a:spcPct val="0"/>
              </a:spcAft>
              <a:buClrTx/>
              <a:buFontTx/>
              <a:buNone/>
            </a:pPr>
            <a:r>
              <a:rPr lang="en-US" altLang="en-US" sz="1800" dirty="0">
                <a:latin typeface="Cambria" panose="02040503050406030204" pitchFamily="18" charset="0"/>
                <a:cs typeface="Times New Roman" pitchFamily="18" charset="0"/>
              </a:rPr>
              <a:t>Starting with </a:t>
            </a:r>
            <a:r>
              <a:rPr lang="ro-RO" altLang="en-US" sz="1800" dirty="0">
                <a:latin typeface="Cambria" panose="02040503050406030204" pitchFamily="18" charset="0"/>
                <a:cs typeface="Times New Roman" pitchFamily="18" charset="0"/>
              </a:rPr>
              <a:t>Win 2000, </a:t>
            </a:r>
            <a:r>
              <a:rPr lang="en-US" altLang="en-US" sz="1800" dirty="0">
                <a:latin typeface="Cambria" panose="02040503050406030204" pitchFamily="18" charset="0"/>
                <a:cs typeface="Times New Roman" pitchFamily="18" charset="0"/>
              </a:rPr>
              <a:t>the </a:t>
            </a:r>
            <a:r>
              <a:rPr lang="ro-RO" altLang="en-US" sz="1800" dirty="0">
                <a:latin typeface="Cambria" panose="02040503050406030204" pitchFamily="18" charset="0"/>
                <a:cs typeface="Times New Roman" pitchFamily="18" charset="0"/>
              </a:rPr>
              <a:t>NTFS </a:t>
            </a:r>
            <a:r>
              <a:rPr lang="en-US" altLang="en-US" sz="1800" dirty="0">
                <a:latin typeface="Cambria" panose="02040503050406030204" pitchFamily="18" charset="0"/>
                <a:cs typeface="Times New Roman" pitchFamily="18" charset="0"/>
              </a:rPr>
              <a:t>file system is the </a:t>
            </a:r>
            <a:r>
              <a:rPr lang="en-US" altLang="en-US" sz="1800" b="1" i="1" dirty="0">
                <a:latin typeface="Cambria" panose="02040503050406030204" pitchFamily="18" charset="0"/>
                <a:cs typeface="Times New Roman" pitchFamily="18" charset="0"/>
              </a:rPr>
              <a:t>native </a:t>
            </a:r>
            <a:r>
              <a:rPr lang="en-US" altLang="en-US" sz="1800" dirty="0">
                <a:latin typeface="Cambria" panose="02040503050406030204" pitchFamily="18" charset="0"/>
                <a:cs typeface="Times New Roman" pitchFamily="18" charset="0"/>
              </a:rPr>
              <a:t>file system on Windows</a:t>
            </a:r>
            <a:r>
              <a:rPr lang="ro-RO" altLang="en-US" sz="1800" b="1" dirty="0">
                <a:latin typeface="Cambria" panose="02040503050406030204" pitchFamily="18" charset="0"/>
                <a:cs typeface="Times New Roman" pitchFamily="18" charset="0"/>
              </a:rPr>
              <a:t>.</a:t>
            </a:r>
            <a:r>
              <a:rPr lang="en-US" altLang="en-US" sz="1800" b="1" dirty="0">
                <a:latin typeface="Cambria" panose="02040503050406030204" pitchFamily="18" charset="0"/>
                <a:cs typeface="Times New Roman" pitchFamily="18" charset="0"/>
              </a:rPr>
              <a:t> </a:t>
            </a:r>
            <a:r>
              <a:rPr lang="ro-RO" altLang="en-US" sz="1800" b="1" dirty="0">
                <a:latin typeface="Cambria" panose="02040503050406030204" pitchFamily="18" charset="0"/>
                <a:cs typeface="Times New Roman" pitchFamily="18" charset="0"/>
              </a:rPr>
              <a:t>NTFS </a:t>
            </a:r>
            <a:r>
              <a:rPr lang="en-US" altLang="en-US" sz="1800" dirty="0">
                <a:latin typeface="Cambria" panose="02040503050406030204" pitchFamily="18" charset="0"/>
                <a:cs typeface="Times New Roman" pitchFamily="18" charset="0"/>
              </a:rPr>
              <a:t>is using 64 bits for index clusters</a:t>
            </a:r>
            <a:r>
              <a:rPr lang="ro-RO" altLang="en-US" sz="1800" dirty="0">
                <a:latin typeface="Cambria" panose="02040503050406030204" pitchFamily="18" charset="0"/>
                <a:cs typeface="Times New Roman" pitchFamily="18" charset="0"/>
              </a:rPr>
              <a:t>.</a:t>
            </a:r>
          </a:p>
          <a:p>
            <a:pPr algn="just">
              <a:spcBef>
                <a:spcPct val="0"/>
              </a:spcBef>
              <a:spcAft>
                <a:spcPct val="0"/>
              </a:spcAft>
              <a:buClrTx/>
              <a:buFontTx/>
              <a:buNone/>
            </a:pPr>
            <a:r>
              <a:rPr lang="en-US" altLang="en-US" sz="1800" dirty="0">
                <a:latin typeface="Cambria" panose="02040503050406030204" pitchFamily="18" charset="0"/>
                <a:cs typeface="Times New Roman" pitchFamily="18" charset="0"/>
              </a:rPr>
              <a:t>This capability offers the ability to address volumes up to </a:t>
            </a:r>
            <a:r>
              <a:rPr lang="ro-RO" altLang="en-US" sz="1800" dirty="0">
                <a:latin typeface="Cambria" panose="02040503050406030204" pitchFamily="18" charset="0"/>
                <a:cs typeface="Times New Roman" pitchFamily="18" charset="0"/>
              </a:rPr>
              <a:t>16 exabytes.</a:t>
            </a:r>
          </a:p>
        </p:txBody>
      </p:sp>
      <p:graphicFrame>
        <p:nvGraphicFramePr>
          <p:cNvPr id="6" name="Group 295"/>
          <p:cNvGraphicFramePr>
            <a:graphicFrameLocks/>
          </p:cNvGraphicFramePr>
          <p:nvPr>
            <p:extLst>
              <p:ext uri="{D42A27DB-BD31-4B8C-83A1-F6EECF244321}">
                <p14:modId xmlns:p14="http://schemas.microsoft.com/office/powerpoint/2010/main" val="3890572540"/>
              </p:ext>
            </p:extLst>
          </p:nvPr>
        </p:nvGraphicFramePr>
        <p:xfrm>
          <a:off x="1790700" y="2336800"/>
          <a:ext cx="6299200" cy="4364683"/>
        </p:xfrm>
        <a:graphic>
          <a:graphicData uri="http://schemas.openxmlformats.org/drawingml/2006/table">
            <a:tbl>
              <a:tblPr/>
              <a:tblGrid>
                <a:gridCol w="1754188">
                  <a:extLst>
                    <a:ext uri="{9D8B030D-6E8A-4147-A177-3AD203B41FA5}">
                      <a16:colId xmlns:a16="http://schemas.microsoft.com/office/drawing/2014/main" val="20000"/>
                    </a:ext>
                  </a:extLst>
                </a:gridCol>
                <a:gridCol w="908050">
                  <a:extLst>
                    <a:ext uri="{9D8B030D-6E8A-4147-A177-3AD203B41FA5}">
                      <a16:colId xmlns:a16="http://schemas.microsoft.com/office/drawing/2014/main" val="20001"/>
                    </a:ext>
                  </a:extLst>
                </a:gridCol>
                <a:gridCol w="998537">
                  <a:extLst>
                    <a:ext uri="{9D8B030D-6E8A-4147-A177-3AD203B41FA5}">
                      <a16:colId xmlns:a16="http://schemas.microsoft.com/office/drawing/2014/main" val="20002"/>
                    </a:ext>
                  </a:extLst>
                </a:gridCol>
                <a:gridCol w="1728788">
                  <a:extLst>
                    <a:ext uri="{9D8B030D-6E8A-4147-A177-3AD203B41FA5}">
                      <a16:colId xmlns:a16="http://schemas.microsoft.com/office/drawing/2014/main" val="20003"/>
                    </a:ext>
                  </a:extLst>
                </a:gridCol>
                <a:gridCol w="909637">
                  <a:extLst>
                    <a:ext uri="{9D8B030D-6E8A-4147-A177-3AD203B41FA5}">
                      <a16:colId xmlns:a16="http://schemas.microsoft.com/office/drawing/2014/main" val="20004"/>
                    </a:ext>
                  </a:extLst>
                </a:gridCol>
              </a:tblGrid>
              <a:tr h="622300">
                <a:tc gridSpan="5">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00000"/>
                          </a:solidFill>
                          <a:effectLst/>
                          <a:latin typeface="Cambria" panose="02040503050406030204" pitchFamily="18" charset="0"/>
                          <a:cs typeface="Arial" charset="0"/>
                        </a:rPr>
                        <a:t>Multiples of </a:t>
                      </a:r>
                      <a:r>
                        <a:rPr kumimoji="0" lang="en-US" sz="1600" b="1" i="0" u="none" strike="noStrike" cap="none" normalizeH="0" baseline="0" dirty="0">
                          <a:ln>
                            <a:noFill/>
                          </a:ln>
                          <a:solidFill>
                            <a:srgbClr val="0B0080"/>
                          </a:solidFill>
                          <a:effectLst/>
                          <a:latin typeface="Cambria" panose="02040503050406030204" pitchFamily="18" charset="0"/>
                          <a:cs typeface="Arial" charset="0"/>
                          <a:hlinkClick r:id="rId2" tooltip="Byte"/>
                        </a:rPr>
                        <a:t>bytes</a:t>
                      </a:r>
                      <a:endParaRPr kumimoji="0" lang="en-US" sz="16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cap="flat">
                      <a:noFill/>
                    </a:lnR>
                    <a:lnT cap="flat">
                      <a:noFill/>
                    </a:lnT>
                    <a:lnB>
                      <a:noFill/>
                    </a:lnB>
                    <a:lnTlToBr>
                      <a:noFill/>
                    </a:lnTlToBr>
                    <a:lnBlToTr>
                      <a:noFill/>
                    </a:lnBlToTr>
                    <a:solidFill>
                      <a:srgbClr val="CCCC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03200">
                <a:tc gridSpan="2">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rgbClr val="0B0080"/>
                          </a:solidFill>
                          <a:effectLst/>
                          <a:latin typeface="Cambria" panose="02040503050406030204" pitchFamily="18" charset="0"/>
                          <a:cs typeface="Arial" charset="0"/>
                          <a:hlinkClick r:id="rId3" tooltip="SI prefix"/>
                        </a:rPr>
                        <a:t>SI decimal prefixes</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DDDDFF"/>
                    </a:solidFill>
                  </a:tcPr>
                </a:tc>
                <a:tc hMerge="1">
                  <a:txBody>
                    <a:bodyPr/>
                    <a:lstStyle/>
                    <a:p>
                      <a:endParaRPr lang="en-US"/>
                    </a:p>
                  </a:txBody>
                  <a:tcPr/>
                </a:tc>
                <a:tc rowSpan="2">
                  <a:txBody>
                    <a:bodyPr/>
                    <a:lstStyle/>
                    <a:p>
                      <a:pPr marL="0" marR="0" lvl="0" indent="0" algn="ctr" defTabSz="914400" rtl="0" eaLnBrk="0" fontAlgn="t"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0B0080"/>
                        </a:solidFill>
                        <a:effectLst/>
                        <a:latin typeface="Cambria" panose="02040503050406030204" pitchFamily="18" charset="0"/>
                        <a:cs typeface="Arial" charset="0"/>
                        <a:hlinkClick r:id="rId4" tooltip="Binary prefix"/>
                      </a:endParaRPr>
                    </a:p>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rgbClr val="0B0080"/>
                          </a:solidFill>
                          <a:effectLst/>
                          <a:latin typeface="Cambria" panose="02040503050406030204" pitchFamily="18" charset="0"/>
                          <a:cs typeface="Arial" charset="0"/>
                          <a:hlinkClick r:id="rId4" tooltip="Binary prefix"/>
                        </a:rPr>
                        <a:t>Binary</a:t>
                      </a:r>
                      <a:br>
                        <a:rPr kumimoji="0" lang="en-US" sz="1400" b="1" i="0" u="none" strike="noStrike" cap="none" normalizeH="0" baseline="0" dirty="0">
                          <a:ln>
                            <a:noFill/>
                          </a:ln>
                          <a:solidFill>
                            <a:srgbClr val="0B0080"/>
                          </a:solidFill>
                          <a:effectLst/>
                          <a:latin typeface="Cambria" panose="02040503050406030204" pitchFamily="18" charset="0"/>
                          <a:cs typeface="Arial" charset="0"/>
                          <a:hlinkClick r:id="rId4" tooltip="Binary prefix"/>
                        </a:rPr>
                      </a:br>
                      <a:r>
                        <a:rPr kumimoji="0" lang="en-US" sz="1400" b="1" i="0" u="none" strike="noStrike" cap="none" normalizeH="0" baseline="0" dirty="0">
                          <a:ln>
                            <a:noFill/>
                          </a:ln>
                          <a:solidFill>
                            <a:srgbClr val="0B0080"/>
                          </a:solidFill>
                          <a:effectLst/>
                          <a:latin typeface="Cambria" panose="02040503050406030204" pitchFamily="18" charset="0"/>
                          <a:cs typeface="Arial" charset="0"/>
                          <a:hlinkClick r:id="rId4" tooltip="Binary prefix"/>
                        </a:rPr>
                        <a:t>usage</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EEDDFF"/>
                    </a:solidFill>
                  </a:tcPr>
                </a:tc>
                <a:tc gridSpan="2">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cap="flat">
                      <a:noFill/>
                    </a:lnR>
                    <a:lnT>
                      <a:noFill/>
                    </a:lnT>
                    <a:lnB>
                      <a:noFill/>
                    </a:lnB>
                    <a:lnTlToBr>
                      <a:noFill/>
                    </a:lnTlToBr>
                    <a:lnBlToTr>
                      <a:noFill/>
                    </a:lnBlToTr>
                    <a:solidFill>
                      <a:srgbClr val="DDDDFF"/>
                    </a:solidFill>
                  </a:tcPr>
                </a:tc>
                <a:tc hMerge="1">
                  <a:txBody>
                    <a:bodyPr/>
                    <a:lstStyle/>
                    <a:p>
                      <a:endParaRPr lang="en-US"/>
                    </a:p>
                  </a:txBody>
                  <a:tcPr/>
                </a:tc>
                <a:extLst>
                  <a:ext uri="{0D108BD9-81ED-4DB2-BD59-A6C34878D82A}">
                    <a16:rowId xmlns:a16="http://schemas.microsoft.com/office/drawing/2014/main" val="10001"/>
                  </a:ext>
                </a:extLst>
              </a:tr>
              <a:tr h="457836">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rgbClr val="000000"/>
                          </a:solidFill>
                          <a:effectLst/>
                          <a:latin typeface="Cambria" panose="02040503050406030204" pitchFamily="18" charset="0"/>
                          <a:cs typeface="Arial" charset="0"/>
                        </a:rPr>
                        <a:t>Name</a:t>
                      </a:r>
                      <a:br>
                        <a:rPr kumimoji="0" lang="en-US" sz="1400" b="1" i="0" u="none" strike="noStrike" cap="none" normalizeH="0" baseline="0" dirty="0">
                          <a:ln>
                            <a:noFill/>
                          </a:ln>
                          <a:solidFill>
                            <a:srgbClr val="000000"/>
                          </a:solidFill>
                          <a:effectLst/>
                          <a:latin typeface="Cambria" panose="02040503050406030204" pitchFamily="18" charset="0"/>
                          <a:cs typeface="Arial" charset="0"/>
                        </a:rPr>
                      </a:br>
                      <a:r>
                        <a:rPr kumimoji="0" lang="en-US" sz="1400" b="1" i="0" u="none" strike="noStrike" cap="none" normalizeH="0" baseline="0" dirty="0">
                          <a:ln>
                            <a:noFill/>
                          </a:ln>
                          <a:solidFill>
                            <a:srgbClr val="000000"/>
                          </a:solidFill>
                          <a:effectLst/>
                          <a:latin typeface="Cambria" panose="02040503050406030204" pitchFamily="18" charset="0"/>
                          <a:cs typeface="Arial" charset="0"/>
                        </a:rPr>
                        <a:t>(Symbol)</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EEDDFF"/>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rgbClr val="000000"/>
                          </a:solidFill>
                          <a:effectLst/>
                          <a:latin typeface="Cambria" panose="02040503050406030204" pitchFamily="18" charset="0"/>
                          <a:cs typeface="Arial" charset="0"/>
                        </a:rPr>
                        <a:t>Value</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EEDDFF"/>
                    </a:solidFill>
                  </a:tcPr>
                </a:tc>
                <a:tc vMerge="1">
                  <a:txBody>
                    <a:bodyPr/>
                    <a:lstStyle/>
                    <a:p>
                      <a:endParaRPr lang="en-US"/>
                    </a:p>
                  </a:txBody>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EEDDFF"/>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EEDDFF"/>
                    </a:solidFill>
                  </a:tcPr>
                </a:tc>
                <a:extLst>
                  <a:ext uri="{0D108BD9-81ED-4DB2-BD59-A6C34878D82A}">
                    <a16:rowId xmlns:a16="http://schemas.microsoft.com/office/drawing/2014/main" val="10002"/>
                  </a:ext>
                </a:extLst>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B0080"/>
                          </a:solidFill>
                          <a:effectLst/>
                          <a:latin typeface="Cambria" panose="02040503050406030204" pitchFamily="18" charset="0"/>
                          <a:cs typeface="Arial" charset="0"/>
                          <a:hlinkClick r:id="rId5" tooltip="Kilobyte"/>
                        </a:rPr>
                        <a:t>kilobyte</a:t>
                      </a:r>
                      <a:r>
                        <a:rPr kumimoji="0" lang="en-US" sz="1400" b="0" i="0" u="none" strike="noStrike" cap="none" normalizeH="0" baseline="0" dirty="0">
                          <a:ln>
                            <a:noFill/>
                          </a:ln>
                          <a:solidFill>
                            <a:srgbClr val="000000"/>
                          </a:solidFill>
                          <a:effectLst/>
                          <a:latin typeface="Cambria" panose="02040503050406030204" pitchFamily="18" charset="0"/>
                          <a:cs typeface="Arial" charset="0"/>
                        </a:rPr>
                        <a:t> (kB)</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10</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3</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2</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10</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3"/>
                  </a:ext>
                </a:extLst>
              </a:tr>
              <a:tr h="284163">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B0080"/>
                          </a:solidFill>
                          <a:effectLst/>
                          <a:latin typeface="Cambria" panose="02040503050406030204" pitchFamily="18" charset="0"/>
                          <a:cs typeface="Arial" charset="0"/>
                          <a:hlinkClick r:id="rId6" tooltip="Megabyte"/>
                        </a:rPr>
                        <a:t>megabyte</a:t>
                      </a:r>
                      <a:r>
                        <a:rPr kumimoji="0" lang="en-US" sz="1400" b="0" i="0" u="none" strike="noStrike" cap="none" normalizeH="0" baseline="0" dirty="0">
                          <a:ln>
                            <a:noFill/>
                          </a:ln>
                          <a:solidFill>
                            <a:srgbClr val="000000"/>
                          </a:solidFill>
                          <a:effectLst/>
                          <a:latin typeface="Cambria" panose="02040503050406030204" pitchFamily="18" charset="0"/>
                          <a:cs typeface="Arial" charset="0"/>
                        </a:rPr>
                        <a:t> (MB)</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mbria" panose="02040503050406030204" pitchFamily="18" charset="0"/>
                          <a:cs typeface="Arial" charset="0"/>
                        </a:rPr>
                        <a:t>10</a:t>
                      </a:r>
                      <a:r>
                        <a:rPr kumimoji="0" lang="en-US" sz="1400" b="0" i="0" u="none" strike="noStrike" cap="none" normalizeH="0" baseline="30000">
                          <a:ln>
                            <a:noFill/>
                          </a:ln>
                          <a:solidFill>
                            <a:srgbClr val="000000"/>
                          </a:solidFill>
                          <a:effectLst/>
                          <a:latin typeface="Cambria" panose="02040503050406030204" pitchFamily="18" charset="0"/>
                          <a:cs typeface="Arial" charset="0"/>
                        </a:rPr>
                        <a:t>6</a:t>
                      </a:r>
                      <a:endParaRPr kumimoji="0" lang="en-US" sz="1400" b="0" i="0" u="none" strike="noStrike" cap="none" normalizeH="0" baseline="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2</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20</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4"/>
                  </a:ext>
                </a:extLst>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B0080"/>
                          </a:solidFill>
                          <a:effectLst/>
                          <a:latin typeface="Cambria" panose="02040503050406030204" pitchFamily="18" charset="0"/>
                          <a:cs typeface="Arial" charset="0"/>
                          <a:hlinkClick r:id="rId7" tooltip="Gigabyte"/>
                        </a:rPr>
                        <a:t>gigabyte</a:t>
                      </a:r>
                      <a:r>
                        <a:rPr kumimoji="0" lang="en-US" sz="1400" b="0" i="0" u="none" strike="noStrike" cap="none" normalizeH="0" baseline="0" dirty="0">
                          <a:ln>
                            <a:noFill/>
                          </a:ln>
                          <a:solidFill>
                            <a:srgbClr val="000000"/>
                          </a:solidFill>
                          <a:effectLst/>
                          <a:latin typeface="Cambria" panose="02040503050406030204" pitchFamily="18" charset="0"/>
                          <a:cs typeface="Arial" charset="0"/>
                        </a:rPr>
                        <a:t> (GB)</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10</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9</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mbria" panose="02040503050406030204" pitchFamily="18" charset="0"/>
                          <a:cs typeface="Arial" charset="0"/>
                        </a:rPr>
                        <a:t>2</a:t>
                      </a:r>
                      <a:r>
                        <a:rPr kumimoji="0" lang="en-US" sz="1400" b="0" i="0" u="none" strike="noStrike" cap="none" normalizeH="0" baseline="30000">
                          <a:ln>
                            <a:noFill/>
                          </a:ln>
                          <a:solidFill>
                            <a:srgbClr val="000000"/>
                          </a:solidFill>
                          <a:effectLst/>
                          <a:latin typeface="Cambria" panose="02040503050406030204" pitchFamily="18" charset="0"/>
                          <a:cs typeface="Arial" charset="0"/>
                        </a:rPr>
                        <a:t>30</a:t>
                      </a:r>
                      <a:endParaRPr kumimoji="0" lang="en-US" sz="1400" b="0" i="0" u="none" strike="noStrike" cap="none" normalizeH="0" baseline="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5"/>
                  </a:ext>
                </a:extLst>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B0080"/>
                          </a:solidFill>
                          <a:effectLst/>
                          <a:latin typeface="Cambria" panose="02040503050406030204" pitchFamily="18" charset="0"/>
                          <a:cs typeface="Arial" charset="0"/>
                          <a:hlinkClick r:id="rId8" tooltip="Terabyte"/>
                        </a:rPr>
                        <a:t>terabyte</a:t>
                      </a:r>
                      <a:r>
                        <a:rPr kumimoji="0" lang="en-US" sz="1400" b="0" i="0" u="none" strike="noStrike" cap="none" normalizeH="0" baseline="0" dirty="0">
                          <a:ln>
                            <a:noFill/>
                          </a:ln>
                          <a:solidFill>
                            <a:srgbClr val="000000"/>
                          </a:solidFill>
                          <a:effectLst/>
                          <a:latin typeface="Cambria" panose="02040503050406030204" pitchFamily="18" charset="0"/>
                          <a:cs typeface="Arial" charset="0"/>
                        </a:rPr>
                        <a:t> (TB)</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mbria" panose="02040503050406030204" pitchFamily="18" charset="0"/>
                          <a:cs typeface="Arial" charset="0"/>
                        </a:rPr>
                        <a:t>10</a:t>
                      </a:r>
                      <a:r>
                        <a:rPr kumimoji="0" lang="en-US" sz="1400" b="0" i="0" u="none" strike="noStrike" cap="none" normalizeH="0" baseline="30000">
                          <a:ln>
                            <a:noFill/>
                          </a:ln>
                          <a:solidFill>
                            <a:srgbClr val="000000"/>
                          </a:solidFill>
                          <a:effectLst/>
                          <a:latin typeface="Cambria" panose="02040503050406030204" pitchFamily="18" charset="0"/>
                          <a:cs typeface="Arial" charset="0"/>
                        </a:rPr>
                        <a:t>12</a:t>
                      </a:r>
                      <a:endParaRPr kumimoji="0" lang="en-US" sz="1400" b="0" i="0" u="none" strike="noStrike" cap="none" normalizeH="0" baseline="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mbria" panose="02040503050406030204" pitchFamily="18" charset="0"/>
                          <a:cs typeface="Arial" charset="0"/>
                        </a:rPr>
                        <a:t>2</a:t>
                      </a:r>
                      <a:r>
                        <a:rPr kumimoji="0" lang="en-US" sz="1400" b="0" i="0" u="none" strike="noStrike" cap="none" normalizeH="0" baseline="30000">
                          <a:ln>
                            <a:noFill/>
                          </a:ln>
                          <a:solidFill>
                            <a:srgbClr val="000000"/>
                          </a:solidFill>
                          <a:effectLst/>
                          <a:latin typeface="Cambria" panose="02040503050406030204" pitchFamily="18" charset="0"/>
                          <a:cs typeface="Arial" charset="0"/>
                        </a:rPr>
                        <a:t>40</a:t>
                      </a:r>
                      <a:endParaRPr kumimoji="0" lang="en-US" sz="1400" b="0" i="0" u="none" strike="noStrike" cap="none" normalizeH="0" baseline="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6"/>
                  </a:ext>
                </a:extLst>
              </a:tr>
              <a:tr h="284163">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B0080"/>
                          </a:solidFill>
                          <a:effectLst/>
                          <a:latin typeface="Cambria" panose="02040503050406030204" pitchFamily="18" charset="0"/>
                          <a:cs typeface="Arial" charset="0"/>
                          <a:hlinkClick r:id="rId9" tooltip="Petabyte"/>
                        </a:rPr>
                        <a:t>petabyte</a:t>
                      </a:r>
                      <a:r>
                        <a:rPr kumimoji="0" lang="en-US" sz="1400" b="0" i="0" u="none" strike="noStrike" cap="none" normalizeH="0" baseline="0" dirty="0">
                          <a:ln>
                            <a:noFill/>
                          </a:ln>
                          <a:solidFill>
                            <a:srgbClr val="000000"/>
                          </a:solidFill>
                          <a:effectLst/>
                          <a:latin typeface="Cambria" panose="02040503050406030204" pitchFamily="18" charset="0"/>
                          <a:cs typeface="Arial" charset="0"/>
                        </a:rPr>
                        <a:t> (PB)</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10</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15</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2</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50</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7"/>
                  </a:ext>
                </a:extLst>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ro-RO" sz="1400" b="1" i="0" u="none" strike="noStrike" cap="none" normalizeH="0" baseline="0" noProof="0" dirty="0">
                          <a:ln>
                            <a:noFill/>
                          </a:ln>
                          <a:solidFill>
                            <a:srgbClr val="000000"/>
                          </a:solidFill>
                          <a:effectLst/>
                          <a:latin typeface="Cambria" panose="02040503050406030204" pitchFamily="18" charset="0"/>
                          <a:cs typeface="Arial" charset="0"/>
                        </a:rPr>
                        <a:t>exabyte</a:t>
                      </a:r>
                      <a:r>
                        <a:rPr kumimoji="0" lang="en-US" sz="1400" b="0" i="0" u="none" strike="noStrike" cap="none" normalizeH="0" baseline="0" dirty="0">
                          <a:ln>
                            <a:noFill/>
                          </a:ln>
                          <a:solidFill>
                            <a:srgbClr val="000000"/>
                          </a:solidFill>
                          <a:effectLst/>
                          <a:latin typeface="Cambria" panose="02040503050406030204" pitchFamily="18" charset="0"/>
                          <a:cs typeface="Arial" charset="0"/>
                        </a:rPr>
                        <a:t> (EB)</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10</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18</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2</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60</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8"/>
                  </a:ext>
                </a:extLst>
              </a:tr>
              <a:tr h="284163">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rgbClr val="0B0080"/>
                          </a:solidFill>
                          <a:effectLst/>
                          <a:latin typeface="Cambria" panose="02040503050406030204" pitchFamily="18" charset="0"/>
                          <a:cs typeface="Arial" charset="0"/>
                          <a:hlinkClick r:id="rId10" tooltip="Zettabyte"/>
                        </a:rPr>
                        <a:t>zettabyte</a:t>
                      </a:r>
                      <a:r>
                        <a:rPr kumimoji="0" lang="en-US" sz="1400" b="0" i="0" u="none" strike="noStrike" cap="none" normalizeH="0" baseline="0">
                          <a:ln>
                            <a:noFill/>
                          </a:ln>
                          <a:solidFill>
                            <a:srgbClr val="000000"/>
                          </a:solidFill>
                          <a:effectLst/>
                          <a:latin typeface="Cambria" panose="02040503050406030204" pitchFamily="18" charset="0"/>
                          <a:cs typeface="Arial" charset="0"/>
                        </a:rPr>
                        <a:t> (ZB)</a:t>
                      </a:r>
                      <a:endParaRPr kumimoji="0" lang="en-US" sz="1400" b="0" i="0" u="none" strike="noStrike" cap="none" normalizeH="0" baseline="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mbria" panose="02040503050406030204" pitchFamily="18" charset="0"/>
                          <a:cs typeface="Arial" charset="0"/>
                        </a:rPr>
                        <a:t>10</a:t>
                      </a:r>
                      <a:r>
                        <a:rPr kumimoji="0" lang="en-US" sz="1400" b="0" i="0" u="none" strike="noStrike" cap="none" normalizeH="0" baseline="30000">
                          <a:ln>
                            <a:noFill/>
                          </a:ln>
                          <a:solidFill>
                            <a:srgbClr val="000000"/>
                          </a:solidFill>
                          <a:effectLst/>
                          <a:latin typeface="Cambria" panose="02040503050406030204" pitchFamily="18" charset="0"/>
                          <a:cs typeface="Arial" charset="0"/>
                        </a:rPr>
                        <a:t>21</a:t>
                      </a:r>
                      <a:endParaRPr kumimoji="0" lang="en-US" sz="1400" b="0" i="0" u="none" strike="noStrike" cap="none" normalizeH="0" baseline="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2</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70</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9"/>
                  </a:ext>
                </a:extLst>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rgbClr val="0B0080"/>
                          </a:solidFill>
                          <a:effectLst/>
                          <a:latin typeface="Cambria" panose="02040503050406030204" pitchFamily="18" charset="0"/>
                          <a:cs typeface="Arial" charset="0"/>
                          <a:hlinkClick r:id="rId11" tooltip="Yottabyte"/>
                        </a:rPr>
                        <a:t>yottabyte</a:t>
                      </a:r>
                      <a:r>
                        <a:rPr kumimoji="0" lang="en-US" sz="1400" b="0" i="0" u="none" strike="noStrike" cap="none" normalizeH="0" baseline="0">
                          <a:ln>
                            <a:noFill/>
                          </a:ln>
                          <a:solidFill>
                            <a:srgbClr val="000000"/>
                          </a:solidFill>
                          <a:effectLst/>
                          <a:latin typeface="Cambria" panose="02040503050406030204" pitchFamily="18" charset="0"/>
                          <a:cs typeface="Arial" charset="0"/>
                        </a:rPr>
                        <a:t> (YB)</a:t>
                      </a:r>
                      <a:endParaRPr kumimoji="0" lang="en-US" sz="1400" b="0" i="0" u="none" strike="noStrike" cap="none" normalizeH="0" baseline="0">
                        <a:ln>
                          <a:noFill/>
                        </a:ln>
                        <a:solidFill>
                          <a:schemeClr val="tx1"/>
                        </a:solidFill>
                        <a:effectLst/>
                        <a:latin typeface="Cambria" panose="02040503050406030204"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mbria" panose="02040503050406030204" pitchFamily="18" charset="0"/>
                          <a:cs typeface="Arial" charset="0"/>
                        </a:rPr>
                        <a:t>10</a:t>
                      </a:r>
                      <a:r>
                        <a:rPr kumimoji="0" lang="en-US" sz="1400" b="0" i="0" u="none" strike="noStrike" cap="none" normalizeH="0" baseline="30000">
                          <a:ln>
                            <a:noFill/>
                          </a:ln>
                          <a:solidFill>
                            <a:srgbClr val="000000"/>
                          </a:solidFill>
                          <a:effectLst/>
                          <a:latin typeface="Cambria" panose="02040503050406030204" pitchFamily="18" charset="0"/>
                          <a:cs typeface="Arial" charset="0"/>
                        </a:rPr>
                        <a:t>24</a:t>
                      </a:r>
                      <a:endParaRPr kumimoji="0" lang="en-US" sz="1400" b="0" i="0" u="none" strike="noStrike" cap="none" normalizeH="0" baseline="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mbria" panose="02040503050406030204" pitchFamily="18" charset="0"/>
                          <a:cs typeface="Arial" charset="0"/>
                        </a:rPr>
                        <a:t>2</a:t>
                      </a:r>
                      <a:r>
                        <a:rPr kumimoji="0" lang="en-US" sz="1400" b="0" i="0" u="none" strike="noStrike" cap="none" normalizeH="0" baseline="30000" dirty="0">
                          <a:ln>
                            <a:noFill/>
                          </a:ln>
                          <a:solidFill>
                            <a:srgbClr val="000000"/>
                          </a:solidFill>
                          <a:effectLst/>
                          <a:latin typeface="Cambria" panose="02040503050406030204" pitchFamily="18" charset="0"/>
                          <a:cs typeface="Arial" charset="0"/>
                        </a:rPr>
                        <a:t>80</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10"/>
                  </a:ext>
                </a:extLst>
              </a:tr>
              <a:tr h="474663">
                <a:tc gridSpan="5">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Cambria" panose="02040503050406030204" pitchFamily="18" charset="0"/>
                      </a:endParaRPr>
                    </a:p>
                  </a:txBody>
                  <a:tcPr marL="92075" marR="92075" marT="46038" marB="46038" horzOverflow="overflow">
                    <a:lnL cap="flat">
                      <a:noFill/>
                    </a:lnL>
                    <a:lnR cap="flat">
                      <a:noFill/>
                    </a:lnR>
                    <a:lnT>
                      <a:noFill/>
                    </a:lnT>
                    <a:lnB cap="flat">
                      <a:noFill/>
                    </a:lnB>
                    <a:lnTlToBr>
                      <a:noFill/>
                    </a:lnTlToBr>
                    <a:lnBlToTr>
                      <a:noFill/>
                    </a:lnBlToTr>
                    <a:solidFill>
                      <a:srgbClr val="DDDD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5448154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NTFS</a:t>
            </a:r>
            <a:r>
              <a:rPr lang="en-US" altLang="en-US" dirty="0">
                <a:latin typeface="Cambria" panose="02040503050406030204" pitchFamily="18" charset="0"/>
                <a:cs typeface="Times New Roman" pitchFamily="18" charset="0"/>
              </a:rPr>
              <a:t> characteristics</a:t>
            </a:r>
            <a:endParaRPr lang="ro-RO" altLang="en-US" dirty="0">
              <a:latin typeface="Cambria" panose="02040503050406030204" pitchFamily="18" charset="0"/>
              <a:cs typeface="Times New Roman" pitchFamily="18" charset="0"/>
            </a:endParaRPr>
          </a:p>
        </p:txBody>
      </p:sp>
      <p:sp>
        <p:nvSpPr>
          <p:cNvPr id="26627" name="Rectangle 3"/>
          <p:cNvSpPr>
            <a:spLocks noChangeArrowheads="1"/>
          </p:cNvSpPr>
          <p:nvPr/>
        </p:nvSpPr>
        <p:spPr bwMode="auto">
          <a:xfrm>
            <a:off x="1728788" y="-811213"/>
            <a:ext cx="29848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latin typeface="Cambria" panose="02040503050406030204" pitchFamily="18" charset="0"/>
            </a:endParaRPr>
          </a:p>
        </p:txBody>
      </p:sp>
      <p:sp>
        <p:nvSpPr>
          <p:cNvPr id="26628" name="Text Box 4"/>
          <p:cNvSpPr txBox="1">
            <a:spLocks noChangeArrowheads="1"/>
          </p:cNvSpPr>
          <p:nvPr/>
        </p:nvSpPr>
        <p:spPr bwMode="auto">
          <a:xfrm>
            <a:off x="1784350" y="6283325"/>
            <a:ext cx="5668963" cy="365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just">
              <a:spcBef>
                <a:spcPct val="0"/>
              </a:spcBef>
              <a:spcAft>
                <a:spcPct val="0"/>
              </a:spcAft>
              <a:buClrTx/>
              <a:buFontTx/>
              <a:buNone/>
            </a:pPr>
            <a:endParaRPr lang="ro-RO" altLang="en-US" sz="1800" b="1" dirty="0">
              <a:latin typeface="Cambria" panose="02040503050406030204" pitchFamily="18" charset="0"/>
              <a:cs typeface="Times New Roman" pitchFamily="18" charset="0"/>
            </a:endParaRPr>
          </a:p>
        </p:txBody>
      </p:sp>
      <p:graphicFrame>
        <p:nvGraphicFramePr>
          <p:cNvPr id="198661" name="Group 5"/>
          <p:cNvGraphicFramePr>
            <a:graphicFrameLocks noGrp="1"/>
          </p:cNvGraphicFramePr>
          <p:nvPr>
            <p:extLst>
              <p:ext uri="{D42A27DB-BD31-4B8C-83A1-F6EECF244321}">
                <p14:modId xmlns:p14="http://schemas.microsoft.com/office/powerpoint/2010/main" val="86806219"/>
              </p:ext>
            </p:extLst>
          </p:nvPr>
        </p:nvGraphicFramePr>
        <p:xfrm>
          <a:off x="776288" y="1512888"/>
          <a:ext cx="8278812" cy="3986212"/>
        </p:xfrm>
        <a:graphic>
          <a:graphicData uri="http://schemas.openxmlformats.org/drawingml/2006/table">
            <a:tbl>
              <a:tblPr/>
              <a:tblGrid>
                <a:gridCol w="2587453">
                  <a:extLst>
                    <a:ext uri="{9D8B030D-6E8A-4147-A177-3AD203B41FA5}">
                      <a16:colId xmlns:a16="http://schemas.microsoft.com/office/drawing/2014/main" val="20000"/>
                    </a:ext>
                  </a:extLst>
                </a:gridCol>
                <a:gridCol w="5691359">
                  <a:extLst>
                    <a:ext uri="{9D8B030D-6E8A-4147-A177-3AD203B41FA5}">
                      <a16:colId xmlns:a16="http://schemas.microsoft.com/office/drawing/2014/main" val="20001"/>
                    </a:ext>
                  </a:extLst>
                </a:gridCol>
              </a:tblGrid>
              <a:tr h="340267">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1" i="0" u="none" strike="noStrike" cap="none" normalizeH="0" baseline="0" dirty="0">
                          <a:ln>
                            <a:noFill/>
                          </a:ln>
                          <a:solidFill>
                            <a:schemeClr val="tx1"/>
                          </a:solidFill>
                          <a:effectLst/>
                          <a:latin typeface="Cambria" panose="02040503050406030204" pitchFamily="18" charset="0"/>
                          <a:cs typeface="Times New Roman" pitchFamily="18" charset="0"/>
                        </a:rPr>
                        <a:t>NTFS</a:t>
                      </a:r>
                      <a:r>
                        <a:rPr kumimoji="0" lang="en-US" sz="1600" b="1" i="0" u="none" strike="noStrike" cap="none" normalizeH="0" baseline="0" dirty="0">
                          <a:ln>
                            <a:noFill/>
                          </a:ln>
                          <a:solidFill>
                            <a:schemeClr val="tx1"/>
                          </a:solidFill>
                          <a:effectLst/>
                          <a:latin typeface="Cambria" panose="02040503050406030204" pitchFamily="18" charset="0"/>
                          <a:cs typeface="Times New Roman" pitchFamily="18" charset="0"/>
                        </a:rPr>
                        <a:t> characteristics</a:t>
                      </a:r>
                      <a:endParaRPr kumimoji="0" lang="ro-RO" sz="1600" b="1"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Cambria" panose="02040503050406030204" pitchFamily="18" charset="0"/>
                          <a:cs typeface="Times New Roman" pitchFamily="18" charset="0"/>
                        </a:rPr>
                        <a:t>Importance</a:t>
                      </a:r>
                      <a:endParaRPr kumimoji="0" lang="ro-RO" sz="1600" b="1"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39794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Cambria" panose="02040503050406030204" pitchFamily="18" charset="0"/>
                          <a:cs typeface="Times New Roman" pitchFamily="18" charset="0"/>
                        </a:rPr>
                        <a:t>Access control</a:t>
                      </a:r>
                      <a:endParaRPr kumimoji="0" lang="ro-RO" sz="1600" b="0" i="0" u="none" strike="noStrike" cap="none" normalizeH="0" baseline="0" dirty="0">
                        <a:ln>
                          <a:noFill/>
                        </a:ln>
                        <a:solidFill>
                          <a:srgbClr val="FF0000"/>
                        </a:solidFill>
                        <a:effectLst/>
                        <a:latin typeface="Cambria" panose="02040503050406030204"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Access rights for individual files or directories</a:t>
                      </a:r>
                      <a:endPar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1330133">
                <a:tc>
                  <a:txBody>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sz="1600" b="0" i="0" u="none" strike="noStrike" cap="none" normalizeH="0" baseline="0" dirty="0">
                          <a:ln>
                            <a:noFill/>
                          </a:ln>
                          <a:solidFill>
                            <a:srgbClr val="FF0000"/>
                          </a:solidFill>
                          <a:effectLst/>
                          <a:latin typeface="Cambria" panose="02040503050406030204" pitchFamily="18" charset="0"/>
                          <a:cs typeface="Times New Roman" pitchFamily="18" charset="0"/>
                        </a:rPr>
                      </a:br>
                      <a:r>
                        <a:rPr kumimoji="0" lang="ro-RO" sz="1600" b="0" i="0" u="none" strike="noStrike" cap="none" normalizeH="0" baseline="0" dirty="0">
                          <a:ln>
                            <a:noFill/>
                          </a:ln>
                          <a:solidFill>
                            <a:srgbClr val="FF0000"/>
                          </a:solidFill>
                          <a:effectLst/>
                          <a:latin typeface="Cambria" panose="02040503050406030204" pitchFamily="18" charset="0"/>
                          <a:cs typeface="Times New Roman" pitchFamily="18" charset="0"/>
                        </a:rPr>
                        <a:t>MFT (Master File Table)</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It contains records for each file and directory in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NTFS;</a:t>
                      </a:r>
                      <a:endPar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The records regarding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NTFS</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 structure and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MFT </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are redundant when the first record is corrupted</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a:t>
                      </a:r>
                      <a:endPar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Small files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under</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 1500 </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bytes</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 are stored entirely in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MFT </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for a faster access</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108266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a:ln>
                            <a:noFill/>
                          </a:ln>
                          <a:solidFill>
                            <a:srgbClr val="FF0000"/>
                          </a:solidFill>
                          <a:effectLst/>
                          <a:latin typeface="Cambria" panose="02040503050406030204" pitchFamily="18" charset="0"/>
                          <a:cs typeface="Times New Roman" pitchFamily="18" charset="0"/>
                        </a:rPr>
                        <a:t>NTFS</a:t>
                      </a:r>
                      <a:r>
                        <a:rPr kumimoji="0" lang="en-US" sz="1600" b="0" i="0" u="none" strike="noStrike" cap="none" normalizeH="0" baseline="0" dirty="0">
                          <a:ln>
                            <a:noFill/>
                          </a:ln>
                          <a:solidFill>
                            <a:srgbClr val="FF0000"/>
                          </a:solidFill>
                          <a:effectLst/>
                          <a:latin typeface="Cambria" panose="02040503050406030204" pitchFamily="18" charset="0"/>
                          <a:cs typeface="Times New Roman" pitchFamily="18" charset="0"/>
                        </a:rPr>
                        <a:t> file attributes</a:t>
                      </a:r>
                      <a:endParaRPr kumimoji="0" lang="ro-RO" sz="1600" b="0" i="0" u="none" strike="noStrike" cap="none" normalizeH="0" baseline="0" dirty="0">
                        <a:ln>
                          <a:noFill/>
                        </a:ln>
                        <a:solidFill>
                          <a:srgbClr val="FF0000"/>
                        </a:solidFill>
                        <a:effectLst/>
                        <a:latin typeface="Cambria" panose="02040503050406030204"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The file attributes are contained in the MFT record of the file</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 </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The list of the file attributes may be particularized for some other systems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(Mac, UNIX</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 Linux</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 </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in order to extend the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NTFS</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 functionality</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8352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Cambria" panose="02040503050406030204" pitchFamily="18" charset="0"/>
                          <a:cs typeface="Times New Roman" pitchFamily="18" charset="0"/>
                        </a:rPr>
                        <a:t>Filenames</a:t>
                      </a:r>
                      <a:endParaRPr kumimoji="0" lang="ro-RO" sz="1600" b="0" i="0" u="none" strike="noStrike" cap="none" normalizeH="0" baseline="0" dirty="0">
                        <a:ln>
                          <a:noFill/>
                        </a:ln>
                        <a:solidFill>
                          <a:srgbClr val="FF0000"/>
                        </a:solidFill>
                        <a:effectLst/>
                        <a:latin typeface="Cambria" panose="02040503050406030204"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NTFS </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allows filenames up to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255 </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characters but it can generate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8+3 </a:t>
                      </a:r>
                      <a:r>
                        <a:rPr kumimoji="0" lang="en-US" sz="1600" b="0" i="0" u="none" strike="noStrike" cap="none" normalizeH="0" baseline="0" dirty="0">
                          <a:ln>
                            <a:noFill/>
                          </a:ln>
                          <a:solidFill>
                            <a:schemeClr val="tx1"/>
                          </a:solidFill>
                          <a:effectLst/>
                          <a:latin typeface="Cambria" panose="02040503050406030204" pitchFamily="18" charset="0"/>
                          <a:cs typeface="Times New Roman" pitchFamily="18" charset="0"/>
                        </a:rPr>
                        <a:t>names for backward compatibility with </a:t>
                      </a:r>
                      <a:r>
                        <a:rPr kumimoji="0" lang="ro-RO" sz="1600" b="0" i="0" u="none" strike="noStrike" cap="none" normalizeH="0" baseline="0" dirty="0">
                          <a:ln>
                            <a:noFill/>
                          </a:ln>
                          <a:solidFill>
                            <a:schemeClr val="tx1"/>
                          </a:solidFill>
                          <a:effectLst/>
                          <a:latin typeface="Cambria" panose="02040503050406030204" pitchFamily="18" charset="0"/>
                          <a:cs typeface="Times New Roman" pitchFamily="18" charset="0"/>
                        </a:rPr>
                        <a:t>FAT/DOS</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NTFS</a:t>
            </a:r>
            <a:r>
              <a:rPr lang="en-US" altLang="en-US" dirty="0">
                <a:latin typeface="Cambria" panose="02040503050406030204" pitchFamily="18" charset="0"/>
                <a:cs typeface="Times New Roman" pitchFamily="18" charset="0"/>
              </a:rPr>
              <a:t> characteristics</a:t>
            </a:r>
            <a:endParaRPr lang="en-US" altLang="en-US" dirty="0">
              <a:cs typeface="Times New Roman" pitchFamily="18" charset="0"/>
            </a:endParaRPr>
          </a:p>
        </p:txBody>
      </p:sp>
      <p:sp>
        <p:nvSpPr>
          <p:cNvPr id="27651" name="Rectangle 3"/>
          <p:cNvSpPr>
            <a:spLocks noChangeArrowheads="1"/>
          </p:cNvSpPr>
          <p:nvPr/>
        </p:nvSpPr>
        <p:spPr bwMode="auto">
          <a:xfrm>
            <a:off x="1728788" y="-811213"/>
            <a:ext cx="1751012"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graphicFrame>
        <p:nvGraphicFramePr>
          <p:cNvPr id="178248" name="Group 72"/>
          <p:cNvGraphicFramePr>
            <a:graphicFrameLocks noGrp="1"/>
          </p:cNvGraphicFramePr>
          <p:nvPr>
            <p:ph idx="1"/>
            <p:extLst>
              <p:ext uri="{D42A27DB-BD31-4B8C-83A1-F6EECF244321}">
                <p14:modId xmlns:p14="http://schemas.microsoft.com/office/powerpoint/2010/main" val="2056969562"/>
              </p:ext>
            </p:extLst>
          </p:nvPr>
        </p:nvGraphicFramePr>
        <p:xfrm>
          <a:off x="711200" y="1193800"/>
          <a:ext cx="8293100" cy="4997680"/>
        </p:xfrm>
        <a:graphic>
          <a:graphicData uri="http://schemas.openxmlformats.org/drawingml/2006/table">
            <a:tbl>
              <a:tblPr/>
              <a:tblGrid>
                <a:gridCol w="2592400">
                  <a:extLst>
                    <a:ext uri="{9D8B030D-6E8A-4147-A177-3AD203B41FA5}">
                      <a16:colId xmlns:a16="http://schemas.microsoft.com/office/drawing/2014/main" val="20000"/>
                    </a:ext>
                  </a:extLst>
                </a:gridCol>
                <a:gridCol w="5700700">
                  <a:extLst>
                    <a:ext uri="{9D8B030D-6E8A-4147-A177-3AD203B41FA5}">
                      <a16:colId xmlns:a16="http://schemas.microsoft.com/office/drawing/2014/main" val="20001"/>
                    </a:ext>
                  </a:extLst>
                </a:gridCol>
              </a:tblGrid>
              <a:tr h="3280120">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0" i="0" u="none" strike="noStrike" cap="none" normalizeH="0" baseline="0" dirty="0">
                          <a:ln>
                            <a:noFill/>
                          </a:ln>
                          <a:solidFill>
                            <a:srgbClr val="FF0000"/>
                          </a:solidFill>
                          <a:effectLst/>
                          <a:latin typeface="Cambria" panose="02040503050406030204" pitchFamily="18" charset="0"/>
                          <a:cs typeface="Times New Roman" pitchFamily="18" charset="0"/>
                        </a:rPr>
                        <a:t>POSIX</a:t>
                      </a:r>
                      <a:r>
                        <a:rPr kumimoji="0" lang="en-US" sz="2000" b="0" i="0" u="none" strike="noStrike" cap="none" normalizeH="0" baseline="0" dirty="0">
                          <a:ln>
                            <a:noFill/>
                          </a:ln>
                          <a:solidFill>
                            <a:srgbClr val="FF0000"/>
                          </a:solidFill>
                          <a:effectLst/>
                          <a:latin typeface="Cambria" panose="02040503050406030204" pitchFamily="18" charset="0"/>
                          <a:cs typeface="Times New Roman" pitchFamily="18" charset="0"/>
                        </a:rPr>
                        <a:t> compliance</a:t>
                      </a:r>
                      <a:endParaRPr kumimoji="0" lang="ro-RO" sz="2000" b="0" i="0" u="none" strike="noStrike" cap="none" normalizeH="0" baseline="0" dirty="0">
                        <a:ln>
                          <a:noFill/>
                        </a:ln>
                        <a:solidFill>
                          <a:srgbClr val="FF0000"/>
                        </a:solidFill>
                        <a:effectLst/>
                        <a:latin typeface="Cambria" panose="02040503050406030204" pitchFamily="18" charset="0"/>
                        <a:cs typeface="Times New Roman" pitchFamily="18" charset="0"/>
                      </a:endParaRP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The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POSIX</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compliance enables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UNIX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apps to access the files stored in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NTFS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under</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 Windows NT.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To do this,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NTFS</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needs some file attributes that are unique to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POSIX</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like</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Case sensitive filenames</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H</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ard-link</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s that enable a file to be accessed from different sources</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A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t</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ime stamp"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attribute to identify when a file was last accessed or modified</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1717560">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0" i="0" u="none" strike="noStrike" cap="none" normalizeH="0" baseline="0" dirty="0">
                          <a:ln>
                            <a:noFill/>
                          </a:ln>
                          <a:solidFill>
                            <a:srgbClr val="FF0000"/>
                          </a:solidFill>
                          <a:effectLst/>
                          <a:latin typeface="Cambria" panose="02040503050406030204" pitchFamily="18" charset="0"/>
                          <a:cs typeface="Times New Roman" pitchFamily="18" charset="0"/>
                        </a:rPr>
                        <a:t>Macintosh</a:t>
                      </a:r>
                      <a:r>
                        <a:rPr kumimoji="0" lang="en-US" sz="2000" b="0" i="0" u="none" strike="noStrike" cap="none" normalizeH="0" baseline="0" dirty="0">
                          <a:ln>
                            <a:noFill/>
                          </a:ln>
                          <a:solidFill>
                            <a:srgbClr val="FF0000"/>
                          </a:solidFill>
                          <a:effectLst/>
                          <a:latin typeface="Cambria" panose="02040503050406030204" pitchFamily="18" charset="0"/>
                          <a:cs typeface="Times New Roman" pitchFamily="18" charset="0"/>
                        </a:rPr>
                        <a:t> support</a:t>
                      </a:r>
                      <a:endParaRPr kumimoji="0" lang="ro-RO" sz="2000" b="0" i="0" u="none" strike="noStrike" cap="none" normalizeH="0" baseline="0" dirty="0">
                        <a:ln>
                          <a:noFill/>
                        </a:ln>
                        <a:solidFill>
                          <a:srgbClr val="FF0000"/>
                        </a:solidFill>
                        <a:effectLst/>
                        <a:latin typeface="Cambria" panose="02040503050406030204" pitchFamily="18" charset="0"/>
                        <a:cs typeface="Times New Roman" pitchFamily="18" charset="0"/>
                      </a:endParaRP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Ma</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cintosh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support services enable users accessing files from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Macintosh</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platforms; for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Mac</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users the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 NT</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server looks like an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AppleShare</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server</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Macintosh access control rights are also supported</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NTFS</a:t>
            </a:r>
            <a:r>
              <a:rPr lang="en-US" altLang="en-US" dirty="0">
                <a:latin typeface="Cambria" panose="02040503050406030204" pitchFamily="18" charset="0"/>
                <a:cs typeface="Times New Roman" pitchFamily="18" charset="0"/>
              </a:rPr>
              <a:t> characteristics</a:t>
            </a:r>
            <a:endParaRPr lang="en-US" altLang="en-US" dirty="0">
              <a:cs typeface="Times New Roman" pitchFamily="18" charset="0"/>
            </a:endParaRPr>
          </a:p>
        </p:txBody>
      </p:sp>
      <p:sp>
        <p:nvSpPr>
          <p:cNvPr id="27651" name="Rectangle 3"/>
          <p:cNvSpPr>
            <a:spLocks noChangeArrowheads="1"/>
          </p:cNvSpPr>
          <p:nvPr/>
        </p:nvSpPr>
        <p:spPr bwMode="auto">
          <a:xfrm>
            <a:off x="1728788" y="-811213"/>
            <a:ext cx="1751012"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graphicFrame>
        <p:nvGraphicFramePr>
          <p:cNvPr id="178248" name="Group 72"/>
          <p:cNvGraphicFramePr>
            <a:graphicFrameLocks noGrp="1"/>
          </p:cNvGraphicFramePr>
          <p:nvPr>
            <p:ph idx="1"/>
            <p:extLst>
              <p:ext uri="{D42A27DB-BD31-4B8C-83A1-F6EECF244321}">
                <p14:modId xmlns:p14="http://schemas.microsoft.com/office/powerpoint/2010/main" val="2298638720"/>
              </p:ext>
            </p:extLst>
          </p:nvPr>
        </p:nvGraphicFramePr>
        <p:xfrm>
          <a:off x="678150" y="1990725"/>
          <a:ext cx="8293100" cy="3230892"/>
        </p:xfrm>
        <a:graphic>
          <a:graphicData uri="http://schemas.openxmlformats.org/drawingml/2006/table">
            <a:tbl>
              <a:tblPr/>
              <a:tblGrid>
                <a:gridCol w="2592400">
                  <a:extLst>
                    <a:ext uri="{9D8B030D-6E8A-4147-A177-3AD203B41FA5}">
                      <a16:colId xmlns:a16="http://schemas.microsoft.com/office/drawing/2014/main" val="20000"/>
                    </a:ext>
                  </a:extLst>
                </a:gridCol>
                <a:gridCol w="5700700">
                  <a:extLst>
                    <a:ext uri="{9D8B030D-6E8A-4147-A177-3AD203B41FA5}">
                      <a16:colId xmlns:a16="http://schemas.microsoft.com/office/drawing/2014/main" val="20001"/>
                    </a:ext>
                  </a:extLst>
                </a:gridCol>
              </a:tblGrid>
              <a:tr h="759417">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0" i="0" u="none" strike="noStrike" cap="none" normalizeH="0" baseline="0" dirty="0">
                          <a:ln>
                            <a:noFill/>
                          </a:ln>
                          <a:solidFill>
                            <a:srgbClr val="FF0000"/>
                          </a:solidFill>
                          <a:effectLst/>
                          <a:latin typeface="Cambria" panose="02040503050406030204" pitchFamily="18" charset="0"/>
                          <a:cs typeface="Times New Roman" pitchFamily="18" charset="0"/>
                        </a:rPr>
                        <a:t>Hot Fixing</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If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NTFS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finds a bad sector on a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SCSI</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disk will automatically move affected files and will mark it as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"bad"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without user intervention</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1072874">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FF0000"/>
                          </a:solidFill>
                          <a:effectLst/>
                          <a:latin typeface="Cambria" panose="02040503050406030204" pitchFamily="18" charset="0"/>
                          <a:cs typeface="Times New Roman" pitchFamily="18" charset="0"/>
                        </a:rPr>
                        <a:t>Filesystem recovery</a:t>
                      </a:r>
                      <a:endParaRPr kumimoji="0" lang="ro-RO" sz="2000" b="0" i="0" u="none" strike="noStrike" cap="none" normalizeH="0" baseline="0" dirty="0">
                        <a:ln>
                          <a:noFill/>
                        </a:ln>
                        <a:solidFill>
                          <a:srgbClr val="FF0000"/>
                        </a:solidFill>
                        <a:effectLst/>
                        <a:latin typeface="Cambria" panose="02040503050406030204" pitchFamily="18" charset="0"/>
                        <a:cs typeface="Times New Roman" pitchFamily="18" charset="0"/>
                      </a:endParaRP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NTFS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is using the cache memory manager for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buffer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writes on disk within a process called </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"lazy-write". </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Alco, it runs a monitoring program for writing on the disk which allows to recover the filesystem in case of a crash.</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 (https://docs.microsoft.com/en-us/windows/win32/fileio/file-caching) </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34669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ro-RO" altLang="en-US">
                <a:cs typeface="Times New Roman" pitchFamily="18" charset="0"/>
              </a:rPr>
              <a:t>Master File Table - NTFS</a:t>
            </a:r>
            <a:endParaRPr lang="en-US" altLang="en-US">
              <a:cs typeface="Times New Roman" pitchFamily="18" charset="0"/>
            </a:endParaRPr>
          </a:p>
        </p:txBody>
      </p:sp>
      <p:grpSp>
        <p:nvGrpSpPr>
          <p:cNvPr id="28675" name="Group 3"/>
          <p:cNvGrpSpPr>
            <a:grpSpLocks/>
          </p:cNvGrpSpPr>
          <p:nvPr/>
        </p:nvGrpSpPr>
        <p:grpSpPr bwMode="auto">
          <a:xfrm>
            <a:off x="1432193" y="1397000"/>
            <a:ext cx="6766404" cy="5308600"/>
            <a:chOff x="2880" y="6864"/>
            <a:chExt cx="6624" cy="6960"/>
          </a:xfrm>
        </p:grpSpPr>
        <p:pic>
          <p:nvPicPr>
            <p:cNvPr id="28676" name="Picture 4" descr="fig04-03"/>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0" y="6864"/>
              <a:ext cx="6360" cy="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Text Box 5"/>
            <p:cNvSpPr txBox="1">
              <a:spLocks noChangeArrowheads="1"/>
            </p:cNvSpPr>
            <p:nvPr/>
          </p:nvSpPr>
          <p:spPr bwMode="auto">
            <a:xfrm>
              <a:off x="2880" y="13104"/>
              <a:ext cx="6624" cy="7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ctr">
                <a:spcBef>
                  <a:spcPts val="600"/>
                </a:spcBef>
                <a:spcAft>
                  <a:spcPts val="600"/>
                </a:spcAft>
                <a:buClrTx/>
                <a:buFontTx/>
                <a:buNone/>
              </a:pPr>
              <a:r>
                <a:rPr lang="en-US" altLang="en-US" sz="1600" b="1" dirty="0">
                  <a:latin typeface="Cambria" panose="02040503050406030204" pitchFamily="18" charset="0"/>
                  <a:cs typeface="Times New Roman" pitchFamily="18" charset="0"/>
                </a:rPr>
                <a:t>Increased reliability by MFT special design</a:t>
              </a:r>
              <a:endParaRPr lang="en-US" altLang="en-US" sz="1600" dirty="0">
                <a:latin typeface="Cambria" panose="02040503050406030204" pitchFamily="18" charset="0"/>
                <a:cs typeface="Times New Roman" pitchFamily="18" charset="0"/>
              </a:endParaRP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32"/>
          <p:cNvSpPr>
            <a:spLocks noGrp="1" noChangeArrowheads="1"/>
          </p:cNvSpPr>
          <p:nvPr>
            <p:ph type="body" idx="1"/>
          </p:nvPr>
        </p:nvSpPr>
        <p:spPr>
          <a:xfrm>
            <a:off x="723900" y="1551389"/>
            <a:ext cx="8420100" cy="4724400"/>
          </a:xfrm>
        </p:spPr>
        <p:txBody>
          <a:bodyPr/>
          <a:lstStyle/>
          <a:p>
            <a:pPr>
              <a:lnSpc>
                <a:spcPct val="90000"/>
              </a:lnSpc>
            </a:pPr>
            <a:r>
              <a:rPr lang="en-US" altLang="en-US" dirty="0">
                <a:latin typeface="Cambria" panose="02040503050406030204" pitchFamily="18" charset="0"/>
                <a:cs typeface="Times New Roman" pitchFamily="18" charset="0"/>
              </a:rPr>
              <a:t>The </a:t>
            </a:r>
            <a:r>
              <a:rPr lang="ro-RO" altLang="en-US" dirty="0">
                <a:latin typeface="Cambria" panose="02040503050406030204" pitchFamily="18" charset="0"/>
                <a:cs typeface="Times New Roman" pitchFamily="18" charset="0"/>
              </a:rPr>
              <a:t>Master File Table </a:t>
            </a:r>
            <a:r>
              <a:rPr lang="en-US" altLang="en-US" dirty="0">
                <a:latin typeface="Cambria" panose="02040503050406030204" pitchFamily="18" charset="0"/>
                <a:cs typeface="Times New Roman" pitchFamily="18" charset="0"/>
              </a:rPr>
              <a:t>was been designed for a quick and safe access to files</a:t>
            </a:r>
            <a:r>
              <a:rPr lang="ro-RO" altLang="en-US" dirty="0">
                <a:latin typeface="Cambria" panose="02040503050406030204" pitchFamily="18" charset="0"/>
                <a:cs typeface="Times New Roman" pitchFamily="18" charset="0"/>
              </a:rPr>
              <a:t>.</a:t>
            </a:r>
            <a:r>
              <a:rPr lang="en-US" altLang="en-US" dirty="0">
                <a:latin typeface="Cambria" panose="02040503050406030204" pitchFamily="18" charset="0"/>
                <a:cs typeface="Times New Roman" pitchFamily="18" charset="0"/>
              </a:rPr>
              <a:t> The main characteristics</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of it are</a:t>
            </a:r>
            <a:r>
              <a:rPr lang="ro-RO" altLang="en-US" dirty="0">
                <a:latin typeface="Cambria" panose="02040503050406030204" pitchFamily="18" charset="0"/>
                <a:cs typeface="Times New Roman" pitchFamily="18" charset="0"/>
              </a:rPr>
              <a:t>: </a:t>
            </a:r>
            <a:r>
              <a:rPr lang="en-US" altLang="en-US" b="1" i="1" dirty="0">
                <a:latin typeface="Cambria" panose="02040503050406030204" pitchFamily="18" charset="0"/>
                <a:cs typeface="Times New Roman" pitchFamily="18" charset="0"/>
              </a:rPr>
              <a:t>superior performance in finding files on disk</a:t>
            </a:r>
            <a:r>
              <a:rPr lang="en-US" altLang="en-US" b="1"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(quick find for small files and directories)</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and </a:t>
            </a:r>
            <a:r>
              <a:rPr lang="en-US" altLang="en-US" b="1" i="1" dirty="0">
                <a:latin typeface="Cambria" panose="02040503050406030204" pitchFamily="18" charset="0"/>
                <a:cs typeface="Times New Roman" pitchFamily="18" charset="0"/>
              </a:rPr>
              <a:t>great reliability</a:t>
            </a:r>
            <a:r>
              <a:rPr lang="en-US" altLang="en-US" dirty="0">
                <a:latin typeface="Cambria" panose="02040503050406030204" pitchFamily="18" charset="0"/>
                <a:cs typeface="Times New Roman" pitchFamily="18" charset="0"/>
              </a:rPr>
              <a:t> (as a result of redundant characteristics)</a:t>
            </a:r>
            <a:r>
              <a:rPr lang="ro-RO" altLang="en-US" dirty="0">
                <a:latin typeface="Cambria" panose="02040503050406030204" pitchFamily="18" charset="0"/>
                <a:cs typeface="Times New Roman" pitchFamily="18" charset="0"/>
              </a:rPr>
              <a:t>.</a:t>
            </a:r>
          </a:p>
          <a:p>
            <a:pPr>
              <a:lnSpc>
                <a:spcPct val="90000"/>
              </a:lnSpc>
            </a:pPr>
            <a:r>
              <a:rPr lang="ro-RO" altLang="en-US" dirty="0">
                <a:latin typeface="Cambria" panose="02040503050406030204" pitchFamily="18" charset="0"/>
                <a:cs typeface="Times New Roman" pitchFamily="18" charset="0"/>
              </a:rPr>
              <a:t>MFT </a:t>
            </a:r>
            <a:r>
              <a:rPr lang="en-US" altLang="en-US" dirty="0">
                <a:latin typeface="Cambria" panose="02040503050406030204" pitchFamily="18" charset="0"/>
                <a:cs typeface="Times New Roman" pitchFamily="18" charset="0"/>
              </a:rPr>
              <a:t>can serve both objectives very well</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First of all, the definition of MFT records enable small files and directories to be included in these records and there is not necessary any access to disk</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For big files </a:t>
            </a:r>
            <a:r>
              <a:rPr lang="ro-RO" altLang="en-US" dirty="0">
                <a:latin typeface="Cambria" panose="02040503050406030204" pitchFamily="18" charset="0"/>
                <a:cs typeface="Times New Roman" pitchFamily="18" charset="0"/>
              </a:rPr>
              <a:t>NTFS</a:t>
            </a:r>
            <a:r>
              <a:rPr lang="en-US" altLang="en-US" dirty="0">
                <a:latin typeface="Cambria" panose="02040503050406030204" pitchFamily="18" charset="0"/>
                <a:cs typeface="Times New Roman" pitchFamily="18" charset="0"/>
              </a:rPr>
              <a:t> uses a hierarchical binary tree structure in order to quick search in bigger directories</a:t>
            </a:r>
            <a:r>
              <a:rPr lang="ro-RO" altLang="en-US" dirty="0">
                <a:latin typeface="Cambria" panose="02040503050406030204" pitchFamily="18" charset="0"/>
                <a:cs typeface="Times New Roman" pitchFamily="18" charset="0"/>
              </a:rPr>
              <a:t>.</a:t>
            </a:r>
          </a:p>
          <a:p>
            <a:pPr>
              <a:lnSpc>
                <a:spcPct val="90000"/>
              </a:lnSpc>
            </a:pPr>
            <a:r>
              <a:rPr lang="en-US" altLang="en-US" dirty="0">
                <a:latin typeface="Cambria" panose="02040503050406030204" pitchFamily="18" charset="0"/>
                <a:cs typeface="Times New Roman" pitchFamily="18" charset="0"/>
              </a:rPr>
              <a:t>The reliability is assured by the link between these redundant characteristics</a:t>
            </a:r>
            <a:r>
              <a:rPr lang="ro-RO" altLang="en-US" dirty="0">
                <a:latin typeface="Cambria" panose="02040503050406030204" pitchFamily="18" charset="0"/>
                <a:cs typeface="Times New Roman" pitchFamily="18" charset="0"/>
              </a:rPr>
              <a:t>:</a:t>
            </a:r>
          </a:p>
          <a:p>
            <a:pPr lvl="1">
              <a:lnSpc>
                <a:spcPct val="90000"/>
              </a:lnSpc>
            </a:pPr>
            <a:r>
              <a:rPr lang="en-US" altLang="en-US" sz="2000" dirty="0">
                <a:latin typeface="Cambria" panose="02040503050406030204" pitchFamily="18" charset="0"/>
                <a:cs typeface="Times New Roman" pitchFamily="18" charset="0"/>
              </a:rPr>
              <a:t>Redundant master record – the mirror record</a:t>
            </a:r>
            <a:r>
              <a:rPr lang="ro-RO" altLang="en-US" sz="2000" dirty="0">
                <a:latin typeface="Cambria" panose="02040503050406030204" pitchFamily="18" charset="0"/>
                <a:cs typeface="Times New Roman" pitchFamily="18" charset="0"/>
              </a:rPr>
              <a:t> (</a:t>
            </a:r>
            <a:r>
              <a:rPr lang="en-US" altLang="en-US" sz="2000" dirty="0">
                <a:latin typeface="Cambria" panose="02040503050406030204" pitchFamily="18" charset="0"/>
                <a:cs typeface="Times New Roman" pitchFamily="18" charset="0"/>
              </a:rPr>
              <a:t>the copy</a:t>
            </a:r>
            <a:r>
              <a:rPr lang="ro-RO" altLang="en-US" sz="2000" dirty="0">
                <a:latin typeface="Cambria" panose="02040503050406030204" pitchFamily="18" charset="0"/>
                <a:cs typeface="Times New Roman" pitchFamily="18" charset="0"/>
              </a:rPr>
              <a:t>) </a:t>
            </a:r>
            <a:r>
              <a:rPr lang="en-US" altLang="en-US" sz="2000" dirty="0">
                <a:latin typeface="Cambria" panose="02040503050406030204" pitchFamily="18" charset="0"/>
                <a:cs typeface="Times New Roman" pitchFamily="18" charset="0"/>
              </a:rPr>
              <a:t>of</a:t>
            </a:r>
            <a:r>
              <a:rPr lang="ro-RO" altLang="en-US" sz="2000" dirty="0">
                <a:latin typeface="Cambria" panose="02040503050406030204" pitchFamily="18" charset="0"/>
                <a:cs typeface="Times New Roman" pitchFamily="18" charset="0"/>
              </a:rPr>
              <a:t> MFT;</a:t>
            </a:r>
          </a:p>
          <a:p>
            <a:pPr lvl="1">
              <a:lnSpc>
                <a:spcPct val="90000"/>
              </a:lnSpc>
            </a:pPr>
            <a:r>
              <a:rPr lang="en-US" altLang="en-US" sz="2000" dirty="0">
                <a:latin typeface="Cambria" panose="02040503050406030204" pitchFamily="18" charset="0"/>
                <a:cs typeface="Times New Roman" pitchFamily="18" charset="0"/>
              </a:rPr>
              <a:t>Redundant files and data segments </a:t>
            </a:r>
            <a:r>
              <a:rPr lang="ro-RO" altLang="en-US" sz="2000" dirty="0">
                <a:latin typeface="Cambria" panose="02040503050406030204" pitchFamily="18" charset="0"/>
                <a:cs typeface="Times New Roman" pitchFamily="18" charset="0"/>
              </a:rPr>
              <a:t>MFT – </a:t>
            </a:r>
            <a:r>
              <a:rPr lang="en-US" altLang="en-US" sz="2000" dirty="0">
                <a:latin typeface="Cambria" panose="02040503050406030204" pitchFamily="18" charset="0"/>
                <a:cs typeface="Times New Roman" pitchFamily="18" charset="0"/>
              </a:rPr>
              <a:t>mirror </a:t>
            </a:r>
            <a:r>
              <a:rPr lang="ro-RO" altLang="en-US" sz="2000" dirty="0">
                <a:latin typeface="Cambria" panose="02040503050406030204" pitchFamily="18" charset="0"/>
                <a:cs typeface="Times New Roman" pitchFamily="18" charset="0"/>
              </a:rPr>
              <a:t>MFT;</a:t>
            </a:r>
          </a:p>
          <a:p>
            <a:pPr lvl="1">
              <a:lnSpc>
                <a:spcPct val="90000"/>
              </a:lnSpc>
            </a:pPr>
            <a:r>
              <a:rPr lang="en-US" altLang="en-US" sz="2000" dirty="0">
                <a:latin typeface="Cambria" panose="02040503050406030204" pitchFamily="18" charset="0"/>
                <a:cs typeface="Times New Roman" pitchFamily="18" charset="0"/>
              </a:rPr>
              <a:t>Redundant sector boots</a:t>
            </a:r>
            <a:r>
              <a:rPr lang="ro-RO" altLang="en-US" sz="2000" dirty="0">
                <a:latin typeface="Cambria" panose="02040503050406030204" pitchFamily="18" charset="0"/>
                <a:cs typeface="Times New Roman" pitchFamily="18" charset="0"/>
              </a:rPr>
              <a:t> (</a:t>
            </a:r>
            <a:r>
              <a:rPr lang="en-US" altLang="en-US" sz="2000" dirty="0">
                <a:latin typeface="Cambria" panose="02040503050406030204" pitchFamily="18" charset="0"/>
                <a:cs typeface="Times New Roman" pitchFamily="18" charset="0"/>
              </a:rPr>
              <a:t>the existence of the primary boot sector and dual boot sector – its copy</a:t>
            </a:r>
            <a:r>
              <a:rPr lang="ro-RO" altLang="en-US" sz="2000" dirty="0">
                <a:latin typeface="Cambria" panose="02040503050406030204" pitchFamily="18" charset="0"/>
                <a:cs typeface="Times New Roman" pitchFamily="18" charset="0"/>
              </a:rPr>
              <a:t>).</a:t>
            </a:r>
            <a:endParaRPr lang="en-US" altLang="en-US" sz="2000" dirty="0">
              <a:latin typeface="Cambria" panose="02040503050406030204" pitchFamily="18" charset="0"/>
              <a:cs typeface="Times New Roman" pitchFamily="18" charset="0"/>
            </a:endParaRPr>
          </a:p>
        </p:txBody>
      </p:sp>
      <p:sp>
        <p:nvSpPr>
          <p:cNvPr id="29699" name="Rectangle 103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MFT</a:t>
            </a:r>
            <a:r>
              <a:rPr lang="en-US" altLang="en-US" dirty="0">
                <a:latin typeface="Cambria" panose="02040503050406030204" pitchFamily="18" charset="0"/>
                <a:cs typeface="Times New Roman" pitchFamily="18" charset="0"/>
              </a:rPr>
              <a:t> - characteristics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3"/>
          <p:cNvSpPr>
            <a:spLocks noGrp="1" noChangeArrowheads="1"/>
          </p:cNvSpPr>
          <p:nvPr>
            <p:ph type="body" idx="1"/>
          </p:nvPr>
        </p:nvSpPr>
        <p:spPr>
          <a:xfrm>
            <a:off x="685800" y="1371600"/>
            <a:ext cx="8458200" cy="4724400"/>
          </a:xfrm>
        </p:spPr>
        <p:txBody>
          <a:bodyPr/>
          <a:lstStyle/>
          <a:p>
            <a:r>
              <a:rPr lang="en-US" sz="2400" dirty="0">
                <a:latin typeface="Cambria" panose="02040503050406030204" pitchFamily="18" charset="0"/>
                <a:ea typeface="Cambria" panose="02040503050406030204" pitchFamily="18" charset="0"/>
                <a:hlinkClick r:id="rId2"/>
              </a:rPr>
              <a:t>https://docs.microsoft.com/en-us/previous-versions/windows/it-pro/windows-vista/cc766145(v=ws.10)</a:t>
            </a:r>
            <a:endParaRPr lang="en-US" sz="2400" dirty="0">
              <a:latin typeface="Cambria" panose="02040503050406030204" pitchFamily="18" charset="0"/>
              <a:ea typeface="Cambria" panose="02040503050406030204" pitchFamily="18" charset="0"/>
            </a:endParaRPr>
          </a:p>
          <a:p>
            <a:pPr marL="0" indent="0">
              <a:buNone/>
            </a:pPr>
            <a:r>
              <a:rPr lang="ro-RO" altLang="en-US" sz="2200" dirty="0">
                <a:latin typeface="Cambria" panose="02040503050406030204" pitchFamily="18" charset="0"/>
                <a:ea typeface="Cambria" panose="02040503050406030204" pitchFamily="18" charset="0"/>
              </a:rPr>
              <a:t>(</a:t>
            </a:r>
            <a:r>
              <a:rPr lang="en-US" altLang="en-US" sz="2200" dirty="0">
                <a:latin typeface="Cambria" panose="02040503050406030204" pitchFamily="18" charset="0"/>
                <a:ea typeface="Cambria" panose="02040503050406030204" pitchFamily="18" charset="0"/>
              </a:rPr>
              <a:t>A good comparison between</a:t>
            </a:r>
            <a:r>
              <a:rPr lang="ro-RO" altLang="en-US" sz="2200" dirty="0">
                <a:latin typeface="Cambria" panose="02040503050406030204" pitchFamily="18" charset="0"/>
                <a:ea typeface="Cambria" panose="02040503050406030204" pitchFamily="18" charset="0"/>
              </a:rPr>
              <a:t> NTFS, FAT16 </a:t>
            </a:r>
            <a:r>
              <a:rPr lang="en-US" altLang="en-US" sz="2200" dirty="0">
                <a:latin typeface="Cambria" panose="02040503050406030204" pitchFamily="18" charset="0"/>
                <a:ea typeface="Cambria" panose="02040503050406030204" pitchFamily="18" charset="0"/>
              </a:rPr>
              <a:t>and </a:t>
            </a:r>
            <a:r>
              <a:rPr lang="ro-RO" altLang="en-US" sz="2200" dirty="0">
                <a:latin typeface="Cambria" panose="02040503050406030204" pitchFamily="18" charset="0"/>
                <a:ea typeface="Cambria" panose="02040503050406030204" pitchFamily="18" charset="0"/>
              </a:rPr>
              <a:t>FAT32)</a:t>
            </a:r>
            <a:endParaRPr lang="en-US" altLang="en-US" sz="2200" dirty="0">
              <a:latin typeface="Cambria" panose="02040503050406030204" pitchFamily="18" charset="0"/>
              <a:ea typeface="Cambria" panose="02040503050406030204" pitchFamily="18" charset="0"/>
            </a:endParaRPr>
          </a:p>
          <a:p>
            <a:pPr marL="0" indent="0">
              <a:buNone/>
            </a:pPr>
            <a:endParaRPr lang="ro-RO" altLang="en-US" sz="2200" dirty="0">
              <a:latin typeface="Cambria" panose="02040503050406030204" pitchFamily="18" charset="0"/>
              <a:ea typeface="Cambria" panose="02040503050406030204" pitchFamily="18" charset="0"/>
              <a:cs typeface="Times New Roman" pitchFamily="18" charset="0"/>
            </a:endParaRPr>
          </a:p>
        </p:txBody>
      </p:sp>
      <p:sp>
        <p:nvSpPr>
          <p:cNvPr id="30723" name="Rectangle 34"/>
          <p:cNvSpPr>
            <a:spLocks noGrp="1" noChangeArrowheads="1"/>
          </p:cNvSpPr>
          <p:nvPr>
            <p:ph type="title"/>
          </p:nvPr>
        </p:nvSpPr>
        <p:spPr/>
        <p:txBody>
          <a:bodyPr/>
          <a:lstStyle/>
          <a:p>
            <a:r>
              <a:rPr lang="en-US" altLang="en-US" sz="2800" dirty="0">
                <a:latin typeface="Cambria" panose="02040503050406030204" pitchFamily="18" charset="0"/>
                <a:cs typeface="Times New Roman" pitchFamily="18" charset="0"/>
              </a:rPr>
              <a:t> Comparison of NTFS and FAT File Systems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M</a:t>
            </a:r>
            <a:r>
              <a:rPr lang="ro-RO" altLang="en-US" dirty="0" err="1">
                <a:latin typeface="Cambria" panose="02040503050406030204" pitchFamily="18" charset="0"/>
                <a:cs typeface="Times New Roman" pitchFamily="18" charset="0"/>
              </a:rPr>
              <a:t>odern</a:t>
            </a:r>
            <a:r>
              <a:rPr lang="ro-RO" altLang="en-US" dirty="0">
                <a:latin typeface="Cambria" panose="02040503050406030204" pitchFamily="18" charset="0"/>
                <a:cs typeface="Times New Roman" pitchFamily="18" charset="0"/>
              </a:rPr>
              <a:t> Linux</a:t>
            </a:r>
            <a:r>
              <a:rPr lang="en-US" altLang="en-US" dirty="0">
                <a:latin typeface="Cambria" panose="02040503050406030204" pitchFamily="18" charset="0"/>
                <a:cs typeface="Times New Roman" pitchFamily="18" charset="0"/>
              </a:rPr>
              <a:t> filesystems</a:t>
            </a:r>
            <a:endParaRPr lang="ro-RO" altLang="en-US" dirty="0">
              <a:latin typeface="Cambria" panose="02040503050406030204" pitchFamily="18" charset="0"/>
              <a:cs typeface="Times New Roman" pitchFamily="18" charset="0"/>
            </a:endParaRPr>
          </a:p>
        </p:txBody>
      </p:sp>
      <p:sp>
        <p:nvSpPr>
          <p:cNvPr id="3" name="Content Placeholder"/>
          <p:cNvSpPr>
            <a:spLocks noGrp="1"/>
          </p:cNvSpPr>
          <p:nvPr>
            <p:ph idx="1"/>
          </p:nvPr>
        </p:nvSpPr>
        <p:spPr>
          <a:xfrm>
            <a:off x="457200" y="1143000"/>
            <a:ext cx="8334260" cy="5715000"/>
          </a:xfrm>
        </p:spPr>
        <p:txBody>
          <a:bodyPr/>
          <a:lstStyle/>
          <a:p>
            <a:pPr marL="342900" indent="-342900">
              <a:buFont typeface="Arial" panose="020B0604020202020204" pitchFamily="34" charset="0"/>
              <a:buChar char="•"/>
            </a:pPr>
            <a:r>
              <a:rPr lang="ro-RO" altLang="en-US" sz="2000" b="1" dirty="0">
                <a:latin typeface="Cambria" panose="02040503050406030204" pitchFamily="18" charset="0"/>
              </a:rPr>
              <a:t>Btrfs (B-tree FS)</a:t>
            </a:r>
            <a:r>
              <a:rPr lang="ro-RO" altLang="en-US" sz="2000" dirty="0">
                <a:latin typeface="Cambria" panose="02040503050406030204" pitchFamily="18" charset="0"/>
              </a:rPr>
              <a:t> – </a:t>
            </a:r>
            <a:r>
              <a:rPr lang="en-US" altLang="en-US" sz="2000" dirty="0">
                <a:latin typeface="Cambria" panose="02040503050406030204" pitchFamily="18" charset="0"/>
              </a:rPr>
              <a:t>default in</a:t>
            </a:r>
            <a:r>
              <a:rPr lang="ro-RO" altLang="en-US" sz="2000" dirty="0">
                <a:latin typeface="Cambria" panose="02040503050406030204" pitchFamily="18" charset="0"/>
              </a:rPr>
              <a:t> </a:t>
            </a:r>
            <a:r>
              <a:rPr lang="ro-RO" altLang="en-US" sz="2000" dirty="0" err="1">
                <a:latin typeface="Cambria" panose="02040503050406030204" pitchFamily="18" charset="0"/>
              </a:rPr>
              <a:t>Fedora</a:t>
            </a:r>
            <a:r>
              <a:rPr lang="ro-RO" altLang="en-US" sz="2000" dirty="0">
                <a:latin typeface="Cambria" panose="02040503050406030204" pitchFamily="18" charset="0"/>
              </a:rPr>
              <a:t> (</a:t>
            </a:r>
            <a:r>
              <a:rPr lang="en-US" altLang="en-US" sz="2000" dirty="0">
                <a:latin typeface="Cambria" panose="02040503050406030204" pitchFamily="18" charset="0"/>
              </a:rPr>
              <a:t>from</a:t>
            </a:r>
            <a:r>
              <a:rPr lang="ro-RO" altLang="en-US" sz="2000" dirty="0">
                <a:latin typeface="Cambria" panose="02040503050406030204" pitchFamily="18" charset="0"/>
              </a:rPr>
              <a:t> 2020) </a:t>
            </a:r>
            <a:r>
              <a:rPr lang="en-US" altLang="en-US" sz="2000" dirty="0">
                <a:latin typeface="Cambria" panose="02040503050406030204" pitchFamily="18" charset="0"/>
              </a:rPr>
              <a:t>and</a:t>
            </a:r>
            <a:r>
              <a:rPr lang="ro-RO" altLang="en-US" sz="2000" dirty="0">
                <a:latin typeface="Cambria" panose="02040503050406030204" pitchFamily="18" charset="0"/>
              </a:rPr>
              <a:t> openSUSE:</a:t>
            </a:r>
          </a:p>
          <a:p>
            <a:pPr marL="685800" indent="-342900">
              <a:buFont typeface="Arial" panose="020B0604020202020204" pitchFamily="34" charset="0"/>
              <a:buChar char="•"/>
            </a:pPr>
            <a:r>
              <a:rPr lang="ro-RO" altLang="en-US" sz="2000" b="1" dirty="0" err="1">
                <a:latin typeface="Cambria" panose="02040503050406030204" pitchFamily="18" charset="0"/>
              </a:rPr>
              <a:t>Snapshots</a:t>
            </a:r>
            <a:r>
              <a:rPr lang="ro-RO" altLang="en-US" sz="2000" b="1" dirty="0">
                <a:latin typeface="Cambria" panose="02040503050406030204" pitchFamily="18" charset="0"/>
              </a:rPr>
              <a:t> </a:t>
            </a:r>
            <a:r>
              <a:rPr lang="en-US" altLang="en-US" b="1" dirty="0">
                <a:latin typeface="Cambria" panose="02040503050406030204" pitchFamily="18" charset="0"/>
              </a:rPr>
              <a:t>and</a:t>
            </a:r>
            <a:r>
              <a:rPr lang="ro-RO" altLang="en-US" sz="2000" b="1" dirty="0">
                <a:latin typeface="Cambria" panose="02040503050406030204" pitchFamily="18" charset="0"/>
              </a:rPr>
              <a:t> </a:t>
            </a:r>
            <a:r>
              <a:rPr lang="en-US" altLang="en-US" sz="2000" b="1" dirty="0">
                <a:latin typeface="Cambria" panose="02040503050406030204" pitchFamily="18" charset="0"/>
              </a:rPr>
              <a:t>instant </a:t>
            </a:r>
            <a:r>
              <a:rPr lang="ro-RO" altLang="en-US" sz="2000" b="1" dirty="0" err="1">
                <a:latin typeface="Cambria" panose="02040503050406030204" pitchFamily="18" charset="0"/>
              </a:rPr>
              <a:t>rollback</a:t>
            </a:r>
            <a:r>
              <a:rPr lang="en-US" altLang="en-US" sz="2000" b="1" dirty="0">
                <a:latin typeface="Cambria" panose="02040503050406030204" pitchFamily="18" charset="0"/>
              </a:rPr>
              <a:t> </a:t>
            </a:r>
            <a:r>
              <a:rPr lang="ro-RO" altLang="en-US" sz="2000" dirty="0">
                <a:latin typeface="Cambria" panose="02040503050406030204" pitchFamily="18" charset="0"/>
              </a:rPr>
              <a:t>– </a:t>
            </a:r>
            <a:r>
              <a:rPr lang="en-US" altLang="en-US" sz="2000" dirty="0">
                <a:latin typeface="Cambria" panose="02040503050406030204" pitchFamily="18" charset="0"/>
              </a:rPr>
              <a:t>you may come back to a previous state of the filesystem</a:t>
            </a:r>
            <a:endParaRPr lang="ro-RO" altLang="en-US" sz="2000" dirty="0">
              <a:latin typeface="Cambria" panose="02040503050406030204" pitchFamily="18" charset="0"/>
            </a:endParaRPr>
          </a:p>
          <a:p>
            <a:pPr marL="685800" indent="-342900">
              <a:buFont typeface="Arial" panose="020B0604020202020204" pitchFamily="34" charset="0"/>
              <a:buChar char="•"/>
            </a:pPr>
            <a:r>
              <a:rPr lang="en-US" altLang="en-US" sz="2000" b="1" dirty="0">
                <a:latin typeface="Cambria" panose="02040503050406030204" pitchFamily="18" charset="0"/>
              </a:rPr>
              <a:t>Integrated </a:t>
            </a:r>
            <a:r>
              <a:rPr lang="ro-RO" altLang="en-US" sz="2000" b="1" dirty="0">
                <a:latin typeface="Cambria" panose="02040503050406030204" pitchFamily="18" charset="0"/>
              </a:rPr>
              <a:t>RAID</a:t>
            </a:r>
            <a:r>
              <a:rPr lang="ro-RO" altLang="en-US" sz="2000" dirty="0">
                <a:latin typeface="Cambria" panose="02040503050406030204" pitchFamily="18" charset="0"/>
              </a:rPr>
              <a:t>, </a:t>
            </a:r>
            <a:r>
              <a:rPr lang="en-US" altLang="en-US" sz="2000" dirty="0">
                <a:latin typeface="Cambria" panose="02040503050406030204" pitchFamily="18" charset="0"/>
              </a:rPr>
              <a:t>transparent </a:t>
            </a:r>
            <a:r>
              <a:rPr lang="ro-RO" altLang="en-US" sz="2000" dirty="0">
                <a:latin typeface="Cambria" panose="02040503050406030204" pitchFamily="18" charset="0"/>
              </a:rPr>
              <a:t>compres</a:t>
            </a:r>
            <a:r>
              <a:rPr lang="en-US" altLang="en-US" sz="2000" dirty="0" err="1">
                <a:latin typeface="Cambria" panose="02040503050406030204" pitchFamily="18" charset="0"/>
              </a:rPr>
              <a:t>sion</a:t>
            </a:r>
            <a:r>
              <a:rPr lang="ro-RO" altLang="en-US" sz="2000" dirty="0">
                <a:latin typeface="Cambria" panose="02040503050406030204" pitchFamily="18" charset="0"/>
              </a:rPr>
              <a:t>, </a:t>
            </a:r>
            <a:r>
              <a:rPr lang="en-US" altLang="en-US" sz="2000" dirty="0">
                <a:latin typeface="Cambria" panose="02040503050406030204" pitchFamily="18" charset="0"/>
              </a:rPr>
              <a:t>data </a:t>
            </a:r>
            <a:r>
              <a:rPr lang="ro-RO" altLang="en-US" sz="2000" dirty="0" err="1">
                <a:latin typeface="Cambria" panose="02040503050406030204" pitchFamily="18" charset="0"/>
              </a:rPr>
              <a:t>deduplica</a:t>
            </a:r>
            <a:r>
              <a:rPr lang="en-US" altLang="en-US" sz="2000" dirty="0" err="1">
                <a:latin typeface="Cambria" panose="02040503050406030204" pitchFamily="18" charset="0"/>
              </a:rPr>
              <a:t>tion</a:t>
            </a:r>
            <a:endParaRPr lang="ro-RO" altLang="en-US" sz="2000" dirty="0">
              <a:latin typeface="Cambria" panose="02040503050406030204" pitchFamily="18" charset="0"/>
            </a:endParaRPr>
          </a:p>
          <a:p>
            <a:pPr marL="342900" indent="-342900">
              <a:buFont typeface="Arial" panose="020B0604020202020204" pitchFamily="34" charset="0"/>
              <a:buChar char="•"/>
            </a:pPr>
            <a:r>
              <a:rPr lang="ro-RO" altLang="en-US" sz="2000" b="1" dirty="0">
                <a:latin typeface="Cambria" panose="02040503050406030204" pitchFamily="18" charset="0"/>
              </a:rPr>
              <a:t>ZFS</a:t>
            </a:r>
            <a:r>
              <a:rPr lang="ro-RO" altLang="en-US" sz="2000" dirty="0">
                <a:latin typeface="Cambria" panose="02040503050406030204" pitchFamily="18" charset="0"/>
              </a:rPr>
              <a:t> – </a:t>
            </a:r>
            <a:r>
              <a:rPr lang="en-US" altLang="en-US" sz="2000" dirty="0">
                <a:latin typeface="Cambria" panose="02040503050406030204" pitchFamily="18" charset="0"/>
              </a:rPr>
              <a:t>used on </a:t>
            </a:r>
            <a:r>
              <a:rPr lang="ro-RO" altLang="en-US" sz="2000" dirty="0" err="1">
                <a:latin typeface="Cambria" panose="02040503050406030204" pitchFamily="18" charset="0"/>
              </a:rPr>
              <a:t>Ubuntu</a:t>
            </a:r>
            <a:r>
              <a:rPr lang="ro-RO" altLang="en-US" sz="2000" dirty="0">
                <a:latin typeface="Cambria" panose="02040503050406030204" pitchFamily="18" charset="0"/>
              </a:rPr>
              <a:t> Server, FreeBSD, TrueNAS:</a:t>
            </a:r>
          </a:p>
          <a:p>
            <a:pPr marL="685800">
              <a:buFont typeface="Arial" panose="020B0604020202020204" pitchFamily="34" charset="0"/>
              <a:buChar char="•"/>
            </a:pPr>
            <a:r>
              <a:rPr lang="en-US" altLang="en-US" sz="2000" b="1" dirty="0">
                <a:latin typeface="Cambria" panose="02040503050406030204" pitchFamily="18" charset="0"/>
              </a:rPr>
              <a:t>Storage p</a:t>
            </a:r>
            <a:r>
              <a:rPr lang="ro-RO" altLang="en-US" sz="2000" b="1" dirty="0" err="1">
                <a:latin typeface="Cambria" panose="02040503050406030204" pitchFamily="18" charset="0"/>
              </a:rPr>
              <a:t>ool</a:t>
            </a:r>
            <a:r>
              <a:rPr lang="en-US" altLang="en-US" sz="2000" b="1" dirty="0">
                <a:latin typeface="Cambria" panose="02040503050406030204" pitchFamily="18" charset="0"/>
              </a:rPr>
              <a:t>s</a:t>
            </a:r>
            <a:r>
              <a:rPr lang="ro-RO" altLang="en-US" sz="2000" dirty="0">
                <a:latin typeface="Cambria" panose="02040503050406030204" pitchFamily="18" charset="0"/>
              </a:rPr>
              <a:t>, </a:t>
            </a:r>
            <a:r>
              <a:rPr lang="ro-RO" altLang="en-US" sz="2000" dirty="0" err="1">
                <a:latin typeface="Cambria" panose="02040503050406030204" pitchFamily="18" charset="0"/>
              </a:rPr>
              <a:t>end-to-end</a:t>
            </a:r>
            <a:r>
              <a:rPr lang="en-US" altLang="en-US" sz="2000" dirty="0">
                <a:latin typeface="Cambria" panose="02040503050406030204" pitchFamily="18" charset="0"/>
              </a:rPr>
              <a:t> </a:t>
            </a:r>
            <a:r>
              <a:rPr lang="ro-RO" altLang="en-US" dirty="0" err="1">
                <a:latin typeface="Cambria" panose="02040503050406030204" pitchFamily="18" charset="0"/>
              </a:rPr>
              <a:t>checksum</a:t>
            </a:r>
            <a:r>
              <a:rPr lang="en-US" altLang="en-US" dirty="0">
                <a:latin typeface="Cambria" panose="02040503050406030204" pitchFamily="18" charset="0"/>
              </a:rPr>
              <a:t>s</a:t>
            </a:r>
            <a:r>
              <a:rPr lang="ro-RO" altLang="en-US" dirty="0">
                <a:latin typeface="Cambria" panose="02040503050406030204" pitchFamily="18" charset="0"/>
              </a:rPr>
              <a:t>, </a:t>
            </a:r>
            <a:r>
              <a:rPr lang="en-US" altLang="en-US" dirty="0">
                <a:latin typeface="Cambria" panose="02040503050406030204" pitchFamily="18" charset="0"/>
              </a:rPr>
              <a:t>automate </a:t>
            </a:r>
            <a:r>
              <a:rPr lang="ro-RO" altLang="en-US" sz="2000" dirty="0">
                <a:latin typeface="Cambria" panose="02040503050406030204" pitchFamily="18" charset="0"/>
              </a:rPr>
              <a:t>self-</a:t>
            </a:r>
            <a:r>
              <a:rPr lang="ro-RO" altLang="en-US" sz="2000" dirty="0" err="1">
                <a:latin typeface="Cambria" panose="02040503050406030204" pitchFamily="18" charset="0"/>
              </a:rPr>
              <a:t>healing</a:t>
            </a:r>
            <a:endParaRPr lang="ro-RO" altLang="en-US" sz="2000" dirty="0">
              <a:latin typeface="Cambria" panose="02040503050406030204" pitchFamily="18" charset="0"/>
            </a:endParaRPr>
          </a:p>
          <a:p>
            <a:pPr marL="685800">
              <a:buFont typeface="Arial" panose="020B0604020202020204" pitchFamily="34" charset="0"/>
              <a:buChar char="•"/>
            </a:pPr>
            <a:r>
              <a:rPr lang="en-US" altLang="en-US" sz="2000" b="1" dirty="0">
                <a:latin typeface="Cambria" panose="02040503050406030204" pitchFamily="18" charset="0"/>
              </a:rPr>
              <a:t>I</a:t>
            </a:r>
            <a:r>
              <a:rPr lang="ro-RO" altLang="en-US" sz="2000" b="1" dirty="0" err="1">
                <a:latin typeface="Cambria" panose="02040503050406030204" pitchFamily="18" charset="0"/>
              </a:rPr>
              <a:t>ndustrial</a:t>
            </a:r>
            <a:r>
              <a:rPr lang="ro-RO" altLang="en-US" b="1" dirty="0">
                <a:latin typeface="Cambria" panose="02040503050406030204" pitchFamily="18" charset="0"/>
              </a:rPr>
              <a:t> Standard </a:t>
            </a:r>
            <a:r>
              <a:rPr lang="en-US" altLang="en-US" b="1" dirty="0">
                <a:latin typeface="Cambria" panose="02040503050406030204" pitchFamily="18" charset="0"/>
              </a:rPr>
              <a:t>for</a:t>
            </a:r>
            <a:r>
              <a:rPr lang="ro-RO" altLang="en-US" b="1" dirty="0">
                <a:latin typeface="Cambria" panose="02040503050406030204" pitchFamily="18" charset="0"/>
              </a:rPr>
              <a:t> </a:t>
            </a:r>
            <a:r>
              <a:rPr lang="ro-RO" altLang="en-US" sz="2000" b="1" dirty="0">
                <a:latin typeface="Cambria" panose="02040503050406030204" pitchFamily="18" charset="0"/>
              </a:rPr>
              <a:t>NAS</a:t>
            </a:r>
            <a:r>
              <a:rPr lang="ro-RO" altLang="en-US" sz="2000" dirty="0">
                <a:latin typeface="Cambria" panose="02040503050406030204" pitchFamily="18" charset="0"/>
              </a:rPr>
              <a:t> (Network Attached Storage)</a:t>
            </a:r>
          </a:p>
          <a:p>
            <a:pPr>
              <a:buNone/>
            </a:pPr>
            <a:endParaRPr lang="ro-RO" altLang="en-US" sz="2000" dirty="0"/>
          </a:p>
          <a:p>
            <a:pPr marL="342900" indent="-342900">
              <a:buFont typeface="Arial" panose="020B0604020202020204" pitchFamily="34" charset="0"/>
              <a:buChar char="•"/>
            </a:pPr>
            <a:r>
              <a:rPr lang="ro-RO" altLang="en-US" sz="2000" b="1" dirty="0">
                <a:latin typeface="Cambria" panose="02040503050406030204" pitchFamily="18" charset="0"/>
              </a:rPr>
              <a:t>XFS</a:t>
            </a:r>
            <a:r>
              <a:rPr lang="ro-RO" altLang="en-US" sz="2000" dirty="0">
                <a:latin typeface="Cambria" panose="02040503050406030204" pitchFamily="18" charset="0"/>
              </a:rPr>
              <a:t> – </a:t>
            </a:r>
            <a:r>
              <a:rPr lang="en-US" altLang="en-US" sz="2000" dirty="0">
                <a:latin typeface="Cambria" panose="02040503050406030204" pitchFamily="18" charset="0"/>
              </a:rPr>
              <a:t>default on</a:t>
            </a:r>
            <a:r>
              <a:rPr lang="ro-RO" altLang="en-US" sz="2000" dirty="0">
                <a:latin typeface="Cambria" panose="02040503050406030204" pitchFamily="18" charset="0"/>
              </a:rPr>
              <a:t> RHEL/CentOS/Rocky Linux:</a:t>
            </a:r>
          </a:p>
          <a:p>
            <a:pPr marL="685800" indent="-342900">
              <a:buFont typeface="Arial" panose="020B0604020202020204" pitchFamily="34" charset="0"/>
              <a:buChar char="•"/>
            </a:pPr>
            <a:r>
              <a:rPr lang="en-US" altLang="en-US" sz="2000" b="1" dirty="0">
                <a:latin typeface="Cambria" panose="02040503050406030204" pitchFamily="18" charset="0"/>
              </a:rPr>
              <a:t>Excellent performance </a:t>
            </a:r>
            <a:r>
              <a:rPr lang="en-US" altLang="en-US" sz="2000" dirty="0">
                <a:latin typeface="Cambria" panose="02040503050406030204" pitchFamily="18" charset="0"/>
              </a:rPr>
              <a:t>for big files</a:t>
            </a:r>
            <a:endParaRPr lang="ro-RO" altLang="en-US" sz="2000" dirty="0">
              <a:latin typeface="Cambria" panose="02040503050406030204" pitchFamily="18" charset="0"/>
            </a:endParaRPr>
          </a:p>
          <a:p>
            <a:pPr marL="685800" indent="-342900">
              <a:buFont typeface="Arial" panose="020B0604020202020204" pitchFamily="34" charset="0"/>
              <a:buChar char="•"/>
            </a:pPr>
            <a:r>
              <a:rPr lang="en-US" altLang="en-US" sz="2000" b="1" dirty="0">
                <a:latin typeface="Cambria" panose="02040503050406030204" pitchFamily="18" charset="0"/>
              </a:rPr>
              <a:t>Used on production servers </a:t>
            </a:r>
            <a:r>
              <a:rPr lang="en-US" altLang="en-US" sz="2000" dirty="0">
                <a:latin typeface="Cambria" panose="02040503050406030204" pitchFamily="18" charset="0"/>
              </a:rPr>
              <a:t> and </a:t>
            </a:r>
            <a:r>
              <a:rPr lang="ro-RO" altLang="en-US" sz="2000" dirty="0" err="1">
                <a:latin typeface="Cambria" panose="02040503050406030204" pitchFamily="18" charset="0"/>
              </a:rPr>
              <a:t>supercomputer</a:t>
            </a:r>
            <a:r>
              <a:rPr lang="en-US" altLang="en-US" sz="2000" dirty="0">
                <a:latin typeface="Cambria" panose="02040503050406030204" pitchFamily="18" charset="0"/>
              </a:rPr>
              <a:t>s</a:t>
            </a:r>
            <a:endParaRPr lang="ro-RO" altLang="en-US" sz="2000" dirty="0">
              <a:latin typeface="Cambria" panose="02040503050406030204" pitchFamily="18" charset="0"/>
            </a:endParaRPr>
          </a:p>
          <a:p>
            <a:pPr marL="342900" indent="-342900">
              <a:buFont typeface="Arial" panose="020B0604020202020204" pitchFamily="34" charset="0"/>
              <a:buChar char="•"/>
            </a:pPr>
            <a:r>
              <a:rPr lang="ro-RO" altLang="en-US" sz="2000" b="1" dirty="0">
                <a:latin typeface="Cambria" panose="02040503050406030204" pitchFamily="18" charset="0"/>
              </a:rPr>
              <a:t>ext4</a:t>
            </a:r>
            <a:r>
              <a:rPr lang="ro-RO" altLang="en-US" sz="2000" dirty="0">
                <a:latin typeface="Cambria" panose="02040503050406030204" pitchFamily="18" charset="0"/>
              </a:rPr>
              <a:t> </a:t>
            </a:r>
            <a:r>
              <a:rPr lang="en-US" altLang="en-US" sz="2000" dirty="0">
                <a:latin typeface="Cambria" panose="02040503050406030204" pitchFamily="18" charset="0"/>
              </a:rPr>
              <a:t>is the minimum today</a:t>
            </a:r>
            <a:r>
              <a:rPr lang="ro-RO" altLang="en-US" sz="2000" dirty="0">
                <a:latin typeface="Cambria" panose="02040503050406030204" pitchFamily="18" charset="0"/>
              </a:rPr>
              <a:t>.</a:t>
            </a:r>
            <a:r>
              <a:rPr lang="en-US" altLang="en-US" sz="2000" dirty="0">
                <a:latin typeface="Cambria" panose="02040503050406030204" pitchFamily="18" charset="0"/>
              </a:rPr>
              <a:t> Modern distributions are migrating to </a:t>
            </a:r>
            <a:r>
              <a:rPr lang="ro-RO" altLang="en-US" sz="2000" dirty="0" err="1">
                <a:latin typeface="Cambria" panose="02040503050406030204" pitchFamily="18" charset="0"/>
              </a:rPr>
              <a:t>Btrfs</a:t>
            </a:r>
            <a:r>
              <a:rPr lang="ro-RO" altLang="en-US" sz="2000" dirty="0">
                <a:latin typeface="Cambria" panose="02040503050406030204" pitchFamily="18" charset="0"/>
              </a:rPr>
              <a:t>/XFS.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M</a:t>
            </a:r>
            <a:r>
              <a:rPr lang="ro-RO" altLang="en-US" dirty="0" err="1">
                <a:latin typeface="Cambria" panose="02040503050406030204" pitchFamily="18" charset="0"/>
                <a:cs typeface="Times New Roman" pitchFamily="18" charset="0"/>
              </a:rPr>
              <a:t>odern</a:t>
            </a:r>
            <a:r>
              <a:rPr lang="ro-RO" altLang="en-US" dirty="0">
                <a:latin typeface="Cambria" panose="02040503050406030204" pitchFamily="18" charset="0"/>
                <a:cs typeface="Times New Roman" pitchFamily="18" charset="0"/>
              </a:rPr>
              <a:t> Linux </a:t>
            </a:r>
            <a:r>
              <a:rPr lang="en-US" altLang="en-US" dirty="0">
                <a:latin typeface="Cambria" panose="02040503050406030204" pitchFamily="18" charset="0"/>
                <a:cs typeface="Times New Roman" pitchFamily="18" charset="0"/>
              </a:rPr>
              <a:t>commands </a:t>
            </a:r>
            <a:r>
              <a:rPr lang="ro-RO" altLang="en-US" dirty="0">
                <a:latin typeface="Cambria" panose="02040503050406030204" pitchFamily="18" charset="0"/>
                <a:cs typeface="Times New Roman" pitchFamily="18" charset="0"/>
              </a:rPr>
              <a:t>– dis</a:t>
            </a:r>
            <a:r>
              <a:rPr lang="en-US" altLang="en-US" dirty="0" err="1">
                <a:latin typeface="Cambria" panose="02040503050406030204" pitchFamily="18" charset="0"/>
                <a:cs typeface="Times New Roman" pitchFamily="18" charset="0"/>
              </a:rPr>
              <a:t>ks</a:t>
            </a:r>
            <a:r>
              <a:rPr lang="en-US" altLang="en-US" dirty="0">
                <a:latin typeface="Cambria" panose="02040503050406030204" pitchFamily="18" charset="0"/>
                <a:cs typeface="Times New Roman" pitchFamily="18" charset="0"/>
              </a:rPr>
              <a:t> and filesystems</a:t>
            </a:r>
            <a:endParaRPr lang="ro-RO" altLang="en-US" dirty="0">
              <a:latin typeface="Cambria" panose="02040503050406030204" pitchFamily="18" charset="0"/>
              <a:cs typeface="Times New Roman" pitchFamily="18" charset="0"/>
            </a:endParaRPr>
          </a:p>
        </p:txBody>
      </p:sp>
      <p:sp>
        <p:nvSpPr>
          <p:cNvPr id="3" name="Content Placeholder"/>
          <p:cNvSpPr>
            <a:spLocks noGrp="1"/>
          </p:cNvSpPr>
          <p:nvPr>
            <p:ph idx="1"/>
          </p:nvPr>
        </p:nvSpPr>
        <p:spPr>
          <a:xfrm>
            <a:off x="457200" y="1143000"/>
            <a:ext cx="8686800" cy="5463540"/>
          </a:xfrm>
        </p:spPr>
        <p:txBody>
          <a:bodyPr/>
          <a:lstStyle/>
          <a:p>
            <a:pPr marL="342900" indent="-342900">
              <a:buFont typeface="Arial" panose="020B0604020202020204" pitchFamily="34" charset="0"/>
              <a:buChar char="•"/>
            </a:pPr>
            <a:r>
              <a:rPr lang="ro-RO" altLang="en-US" sz="2200" b="1" dirty="0">
                <a:latin typeface="Cambria" panose="02040503050406030204" pitchFamily="18" charset="0"/>
              </a:rPr>
              <a:t>lsblk</a:t>
            </a:r>
            <a:r>
              <a:rPr lang="ro-RO" altLang="en-US" sz="2200" dirty="0">
                <a:latin typeface="Cambria" panose="02040503050406030204" pitchFamily="18" charset="0"/>
              </a:rPr>
              <a:t> – v</a:t>
            </a:r>
            <a:r>
              <a:rPr lang="en-US" altLang="en-US" sz="2200" dirty="0" err="1">
                <a:latin typeface="Cambria" panose="02040503050406030204" pitchFamily="18" charset="0"/>
              </a:rPr>
              <a:t>iewing</a:t>
            </a:r>
            <a:r>
              <a:rPr lang="en-US" altLang="en-US" sz="2200" dirty="0">
                <a:latin typeface="Cambria" panose="02040503050406030204" pitchFamily="18" charset="0"/>
              </a:rPr>
              <a:t> disks and partitions structure</a:t>
            </a:r>
            <a:endParaRPr lang="ro-RO" altLang="en-US" sz="2200" dirty="0">
              <a:latin typeface="Cambria" panose="02040503050406030204" pitchFamily="18" charset="0"/>
            </a:endParaRPr>
          </a:p>
          <a:p>
            <a:pPr marL="342900" indent="0">
              <a:buNone/>
            </a:pPr>
            <a:r>
              <a:rPr lang="en-US" altLang="en-US" sz="2200" dirty="0">
                <a:latin typeface="Courier New" pitchFamily="49" charset="0"/>
              </a:rPr>
              <a:t>$ lsblk</a:t>
            </a:r>
          </a:p>
          <a:p>
            <a:pPr marL="342900" indent="0">
              <a:buNone/>
            </a:pPr>
            <a:r>
              <a:rPr lang="en-US" altLang="en-US" sz="2200" dirty="0">
                <a:latin typeface="Courier New" pitchFamily="49" charset="0"/>
              </a:rPr>
              <a:t>$ lsblk -f   #list filesystem on each partition</a:t>
            </a:r>
          </a:p>
          <a:p>
            <a:pPr marL="342900" indent="-342900">
              <a:buFont typeface="Arial" panose="020B0604020202020204" pitchFamily="34" charset="0"/>
              <a:buChar char="•"/>
            </a:pPr>
            <a:r>
              <a:rPr lang="ro-RO" altLang="en-US" sz="2200" b="1" dirty="0" err="1">
                <a:latin typeface="Cambria" panose="02040503050406030204" pitchFamily="18" charset="0"/>
              </a:rPr>
              <a:t>findmnt</a:t>
            </a:r>
            <a:r>
              <a:rPr lang="ro-RO" altLang="en-US" sz="2200" dirty="0">
                <a:latin typeface="Cambria" panose="02040503050406030204" pitchFamily="18" charset="0"/>
              </a:rPr>
              <a:t> – </a:t>
            </a:r>
            <a:r>
              <a:rPr lang="en-US" altLang="en-US" sz="2200" dirty="0">
                <a:latin typeface="Cambria" panose="02040503050406030204" pitchFamily="18" charset="0"/>
              </a:rPr>
              <a:t>viewing mounted filesystems</a:t>
            </a:r>
            <a:endParaRPr lang="ro-RO" altLang="en-US" sz="2200" dirty="0">
              <a:latin typeface="Cambria" panose="02040503050406030204" pitchFamily="18" charset="0"/>
            </a:endParaRPr>
          </a:p>
          <a:p>
            <a:pPr marL="342900" indent="0">
              <a:buNone/>
            </a:pPr>
            <a:r>
              <a:rPr lang="en-US" altLang="en-US" sz="2200" dirty="0">
                <a:latin typeface="Courier New" pitchFamily="49" charset="0"/>
              </a:rPr>
              <a:t>$ findmnt</a:t>
            </a:r>
          </a:p>
          <a:p>
            <a:pPr marL="342900" indent="0">
              <a:buNone/>
            </a:pPr>
            <a:r>
              <a:rPr lang="en-US" altLang="en-US" sz="2200" dirty="0">
                <a:latin typeface="Courier New" pitchFamily="49" charset="0"/>
              </a:rPr>
              <a:t>$ findmnt --df       # similar with df</a:t>
            </a:r>
          </a:p>
          <a:p>
            <a:pPr marL="342900" indent="-342900">
              <a:buFont typeface="Arial" panose="020B0604020202020204" pitchFamily="34" charset="0"/>
              <a:buChar char="•"/>
            </a:pPr>
            <a:r>
              <a:rPr lang="ro-RO" altLang="en-US" sz="2200" b="1" dirty="0" err="1">
                <a:latin typeface="Cambria" panose="02040503050406030204" pitchFamily="18" charset="0"/>
              </a:rPr>
              <a:t>ncdu</a:t>
            </a:r>
            <a:r>
              <a:rPr lang="ro-RO" altLang="en-US" sz="2200" dirty="0">
                <a:latin typeface="Cambria" panose="02040503050406030204" pitchFamily="18" charset="0"/>
              </a:rPr>
              <a:t> – </a:t>
            </a:r>
            <a:r>
              <a:rPr lang="en-US" altLang="en-US" sz="2200" dirty="0">
                <a:latin typeface="Cambria" panose="02040503050406030204" pitchFamily="18" charset="0"/>
              </a:rPr>
              <a:t>interactive version of </a:t>
            </a:r>
            <a:r>
              <a:rPr lang="ro-RO" altLang="en-US" sz="2200" dirty="0">
                <a:latin typeface="Cambria" panose="02040503050406030204" pitchFamily="18" charset="0"/>
              </a:rPr>
              <a:t>du</a:t>
            </a:r>
          </a:p>
          <a:p>
            <a:pPr marL="342900" indent="0">
              <a:buNone/>
            </a:pPr>
            <a:r>
              <a:rPr lang="en-US" altLang="en-US" sz="2200" dirty="0">
                <a:latin typeface="Courier New" pitchFamily="49" charset="0"/>
              </a:rPr>
              <a:t>$ ncdu /home      # interactive space navigation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File system structure – Unix/Linux</a:t>
            </a:r>
          </a:p>
        </p:txBody>
      </p:sp>
      <p:pic>
        <p:nvPicPr>
          <p:cNvPr id="9219" name="Picture 5"/>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617538" y="1384300"/>
            <a:ext cx="8258175" cy="4341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M</a:t>
            </a:r>
            <a:r>
              <a:rPr lang="ro-RO" altLang="en-US" dirty="0" err="1">
                <a:latin typeface="Cambria" panose="02040503050406030204" pitchFamily="18" charset="0"/>
                <a:cs typeface="Times New Roman" pitchFamily="18" charset="0"/>
              </a:rPr>
              <a:t>odern</a:t>
            </a:r>
            <a:r>
              <a:rPr lang="ro-RO" altLang="en-US" dirty="0">
                <a:latin typeface="Cambria" panose="02040503050406030204" pitchFamily="18" charset="0"/>
                <a:cs typeface="Times New Roman" pitchFamily="18" charset="0"/>
              </a:rPr>
              <a:t> Linux </a:t>
            </a:r>
            <a:r>
              <a:rPr lang="en-US" altLang="en-US" dirty="0">
                <a:latin typeface="Cambria" panose="02040503050406030204" pitchFamily="18" charset="0"/>
                <a:cs typeface="Times New Roman" pitchFamily="18" charset="0"/>
              </a:rPr>
              <a:t>commands </a:t>
            </a:r>
            <a:r>
              <a:rPr lang="ro-RO" altLang="en-US" dirty="0">
                <a:latin typeface="Cambria" panose="02040503050406030204" pitchFamily="18" charset="0"/>
                <a:cs typeface="Times New Roman" pitchFamily="18" charset="0"/>
              </a:rPr>
              <a:t>– dis</a:t>
            </a:r>
            <a:r>
              <a:rPr lang="en-US" altLang="en-US" dirty="0" err="1">
                <a:latin typeface="Cambria" panose="02040503050406030204" pitchFamily="18" charset="0"/>
                <a:cs typeface="Times New Roman" pitchFamily="18" charset="0"/>
              </a:rPr>
              <a:t>ks</a:t>
            </a:r>
            <a:r>
              <a:rPr lang="en-US" altLang="en-US" dirty="0">
                <a:latin typeface="Cambria" panose="02040503050406030204" pitchFamily="18" charset="0"/>
                <a:cs typeface="Times New Roman" pitchFamily="18" charset="0"/>
              </a:rPr>
              <a:t> and filesystems</a:t>
            </a:r>
            <a:endParaRPr lang="ro-RO" altLang="en-US" dirty="0">
              <a:latin typeface="Cambria" panose="02040503050406030204" pitchFamily="18" charset="0"/>
              <a:cs typeface="Times New Roman" pitchFamily="18" charset="0"/>
            </a:endParaRPr>
          </a:p>
        </p:txBody>
      </p:sp>
      <p:sp>
        <p:nvSpPr>
          <p:cNvPr id="3" name="Content Placeholder"/>
          <p:cNvSpPr>
            <a:spLocks noGrp="1"/>
          </p:cNvSpPr>
          <p:nvPr>
            <p:ph idx="1"/>
          </p:nvPr>
        </p:nvSpPr>
        <p:spPr>
          <a:xfrm>
            <a:off x="457200" y="1725930"/>
            <a:ext cx="8686800" cy="4880610"/>
          </a:xfrm>
        </p:spPr>
        <p:txBody>
          <a:bodyPr/>
          <a:lstStyle/>
          <a:p>
            <a:pPr marL="342900" indent="-342900">
              <a:buFont typeface="Arial" panose="020B0604020202020204" pitchFamily="34" charset="0"/>
              <a:buChar char="•"/>
            </a:pPr>
            <a:r>
              <a:rPr lang="ro-RO" altLang="en-US" b="1" dirty="0" err="1">
                <a:latin typeface="Cambria" panose="02040503050406030204" pitchFamily="18" charset="0"/>
              </a:rPr>
              <a:t>df</a:t>
            </a:r>
            <a:r>
              <a:rPr lang="ro-RO" altLang="en-US" b="1" dirty="0">
                <a:latin typeface="Cambria" panose="02040503050406030204" pitchFamily="18" charset="0"/>
              </a:rPr>
              <a:t> și du :</a:t>
            </a:r>
          </a:p>
          <a:p>
            <a:pPr marL="342900" indent="0">
              <a:buNone/>
            </a:pPr>
            <a:r>
              <a:rPr lang="en-US" altLang="en-US" dirty="0">
                <a:latin typeface="Courier New" pitchFamily="49" charset="0"/>
              </a:rPr>
              <a:t>$ df -h             # free space for each partition (human readable)</a:t>
            </a:r>
          </a:p>
          <a:p>
            <a:pPr marL="342900" indent="0">
              <a:buNone/>
            </a:pPr>
            <a:r>
              <a:rPr lang="en-US" altLang="en-US" dirty="0">
                <a:latin typeface="Courier New" pitchFamily="49" charset="0"/>
              </a:rPr>
              <a:t>$ df -T             # list also the filesystem type</a:t>
            </a:r>
          </a:p>
          <a:p>
            <a:pPr marL="342900" indent="0">
              <a:buNone/>
            </a:pPr>
            <a:r>
              <a:rPr lang="en-US" altLang="en-US" dirty="0">
                <a:latin typeface="Courier New" pitchFamily="49" charset="0"/>
              </a:rPr>
              <a:t>$ du -sh *          # each </a:t>
            </a:r>
            <a:r>
              <a:rPr lang="en-US" altLang="en-US" dirty="0" err="1">
                <a:latin typeface="Courier New" pitchFamily="49" charset="0"/>
              </a:rPr>
              <a:t>dir</a:t>
            </a:r>
            <a:r>
              <a:rPr lang="en-US" altLang="en-US" dirty="0">
                <a:latin typeface="Courier New" pitchFamily="49" charset="0"/>
              </a:rPr>
              <a:t> dimension from the current directory</a:t>
            </a:r>
          </a:p>
          <a:p>
            <a:pPr marL="342900" indent="0">
              <a:buNone/>
            </a:pPr>
            <a:r>
              <a:rPr lang="en-US" altLang="en-US" dirty="0">
                <a:latin typeface="Courier New" pitchFamily="49" charset="0"/>
              </a:rPr>
              <a:t>$ du -sh /* 2&gt;/dev/null | sort -rh | head -10   # top 10 large directories</a:t>
            </a:r>
          </a:p>
        </p:txBody>
      </p:sp>
    </p:spTree>
    <p:extLst>
      <p:ext uri="{BB962C8B-B14F-4D97-AF65-F5344CB8AC3E}">
        <p14:creationId xmlns:p14="http://schemas.microsoft.com/office/powerpoint/2010/main" val="33631163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dirty="0">
                <a:latin typeface="Cambria" panose="02040503050406030204" pitchFamily="18" charset="0"/>
              </a:rPr>
              <a:t>Other filesystems</a:t>
            </a:r>
          </a:p>
        </p:txBody>
      </p:sp>
      <p:sp>
        <p:nvSpPr>
          <p:cNvPr id="31747" name="Rectangle 3"/>
          <p:cNvSpPr>
            <a:spLocks noGrp="1" noChangeArrowheads="1"/>
          </p:cNvSpPr>
          <p:nvPr>
            <p:ph type="body" idx="1"/>
          </p:nvPr>
        </p:nvSpPr>
        <p:spPr>
          <a:xfrm>
            <a:off x="685800" y="1371600"/>
            <a:ext cx="8115300" cy="5207000"/>
          </a:xfrm>
        </p:spPr>
        <p:txBody>
          <a:bodyPr/>
          <a:lstStyle/>
          <a:p>
            <a:r>
              <a:rPr lang="en-US" altLang="en-US" sz="2200" dirty="0">
                <a:latin typeface="Cambria" panose="02040503050406030204" pitchFamily="18" charset="0"/>
                <a:cs typeface="Times New Roman" pitchFamily="18" charset="0"/>
              </a:rPr>
              <a:t>Default filesystem on a Linux is </a:t>
            </a:r>
            <a:r>
              <a:rPr lang="ro-RO" altLang="en-US" sz="2200" b="1" i="1" dirty="0">
                <a:latin typeface="Cambria" panose="02040503050406030204" pitchFamily="18" charset="0"/>
                <a:cs typeface="Times New Roman" pitchFamily="18" charset="0"/>
              </a:rPr>
              <a:t>ext3</a:t>
            </a:r>
            <a:r>
              <a:rPr lang="ro-RO" altLang="en-US" sz="2200" dirty="0">
                <a:latin typeface="Cambria" panose="02040503050406030204" pitchFamily="18" charset="0"/>
                <a:cs typeface="Times New Roman" pitchFamily="18" charset="0"/>
              </a:rPr>
              <a:t> (third extended filesystem) </a:t>
            </a:r>
            <a:r>
              <a:rPr lang="en-US" altLang="en-US" sz="2200" dirty="0">
                <a:latin typeface="Cambria" panose="02040503050406030204" pitchFamily="18" charset="0"/>
                <a:cs typeface="Times New Roman" pitchFamily="18" charset="0"/>
              </a:rPr>
              <a:t>or </a:t>
            </a:r>
            <a:r>
              <a:rPr lang="en-US" altLang="en-US" sz="2200" b="1" i="1" dirty="0">
                <a:latin typeface="Cambria" panose="02040503050406030204" pitchFamily="18" charset="0"/>
                <a:cs typeface="Times New Roman" pitchFamily="18" charset="0"/>
              </a:rPr>
              <a:t>ext4</a:t>
            </a:r>
            <a:r>
              <a:rPr lang="ro-RO" altLang="en-US" sz="2200" dirty="0">
                <a:latin typeface="Cambria" panose="02040503050406030204" pitchFamily="18" charset="0"/>
                <a:cs typeface="Times New Roman" pitchFamily="18" charset="0"/>
              </a:rPr>
              <a:t> – </a:t>
            </a:r>
            <a:r>
              <a:rPr lang="en-US" altLang="en-US" sz="2200" dirty="0">
                <a:latin typeface="Cambria" panose="02040503050406030204" pitchFamily="18" charset="0"/>
                <a:cs typeface="Times New Roman" pitchFamily="18" charset="0"/>
              </a:rPr>
              <a:t>More information at</a:t>
            </a:r>
            <a:r>
              <a:rPr lang="ro-RO" altLang="en-US" sz="2200" dirty="0">
                <a:latin typeface="Cambria" panose="02040503050406030204" pitchFamily="18" charset="0"/>
                <a:cs typeface="Times New Roman" pitchFamily="18" charset="0"/>
              </a:rPr>
              <a:t>:</a:t>
            </a:r>
            <a:endParaRPr lang="en-US" altLang="en-US" sz="2200" dirty="0">
              <a:latin typeface="Cambria" panose="02040503050406030204" pitchFamily="18" charset="0"/>
              <a:cs typeface="Times New Roman" pitchFamily="18" charset="0"/>
            </a:endParaRPr>
          </a:p>
          <a:p>
            <a:r>
              <a:rPr lang="en-US" altLang="en-US" sz="2200" dirty="0">
                <a:latin typeface="Cambria" panose="02040503050406030204" pitchFamily="18" charset="0"/>
                <a:hlinkClick r:id="rId3"/>
              </a:rPr>
              <a:t>http://en.wikipedia.org/wiki/Ext3</a:t>
            </a:r>
            <a:endParaRPr lang="en-US" altLang="en-US" sz="2200" dirty="0">
              <a:latin typeface="Cambria" panose="02040503050406030204" pitchFamily="18" charset="0"/>
            </a:endParaRPr>
          </a:p>
          <a:p>
            <a:r>
              <a:rPr lang="en-US" altLang="en-US" sz="2200" dirty="0">
                <a:latin typeface="Cambria" panose="02040503050406030204" pitchFamily="18" charset="0"/>
              </a:rPr>
              <a:t>http://en.wikipedia.org/wiki/Ext4</a:t>
            </a:r>
          </a:p>
          <a:p>
            <a:r>
              <a:rPr lang="ro-RO" altLang="en-US" sz="2200" b="1" dirty="0">
                <a:latin typeface="Cambria" panose="02040503050406030204" pitchFamily="18" charset="0"/>
              </a:rPr>
              <a:t>JFS (Journaling FileSystem)</a:t>
            </a:r>
            <a:r>
              <a:rPr lang="en-US" altLang="en-US" sz="2200" b="1" dirty="0">
                <a:latin typeface="Cambria" panose="02040503050406030204" pitchFamily="18" charset="0"/>
              </a:rPr>
              <a:t> -</a:t>
            </a:r>
            <a:r>
              <a:rPr lang="ro-RO" altLang="en-US" sz="2200" dirty="0">
                <a:latin typeface="Cambria" panose="02040503050406030204" pitchFamily="18" charset="0"/>
              </a:rPr>
              <a:t> </a:t>
            </a:r>
            <a:r>
              <a:rPr lang="en-US" altLang="en-US" sz="2200" dirty="0">
                <a:latin typeface="Cambria" panose="02040503050406030204" pitchFamily="18" charset="0"/>
              </a:rPr>
              <a:t>filesystem created by IBM; used on Unix AIX and on </a:t>
            </a:r>
            <a:r>
              <a:rPr lang="ro-RO" altLang="en-US" sz="2200" dirty="0">
                <a:latin typeface="Cambria" panose="02040503050406030204" pitchFamily="18" charset="0"/>
              </a:rPr>
              <a:t>Linux</a:t>
            </a:r>
            <a:r>
              <a:rPr lang="en-US" altLang="en-US" sz="2200" dirty="0">
                <a:latin typeface="Cambria" panose="02040503050406030204" pitchFamily="18" charset="0"/>
              </a:rPr>
              <a:t> versions</a:t>
            </a:r>
            <a:r>
              <a:rPr lang="ro-RO" altLang="en-US" sz="2200" dirty="0">
                <a:latin typeface="Cambria" panose="02040503050406030204" pitchFamily="18" charset="0"/>
              </a:rPr>
              <a:t>.</a:t>
            </a:r>
            <a:r>
              <a:rPr lang="en-US" altLang="en-US" sz="2200" dirty="0">
                <a:latin typeface="Cambria" panose="02040503050406030204" pitchFamily="18" charset="0"/>
              </a:rPr>
              <a:t> “</a:t>
            </a:r>
            <a:r>
              <a:rPr lang="en-US" altLang="en-US" sz="2200" i="1" dirty="0">
                <a:latin typeface="Cambria" panose="02040503050406030204" pitchFamily="18" charset="0"/>
              </a:rPr>
              <a:t>A journaling file system is a file system that keeps track of changes not yet committed to the file system's main part by recording the intentions of such changes in a data structure known as a "journal", which is usually a circular log.”</a:t>
            </a:r>
            <a:endParaRPr lang="ro-RO" altLang="en-US" sz="2200" i="1" dirty="0">
              <a:latin typeface="Cambria" panose="02040503050406030204" pitchFamily="18" charset="0"/>
            </a:endParaRPr>
          </a:p>
          <a:p>
            <a:r>
              <a:rPr lang="en-US" altLang="en-US" sz="2200" b="1" dirty="0">
                <a:latin typeface="Cambria" panose="02040503050406030204" pitchFamily="18" charset="0"/>
              </a:rPr>
              <a:t>OCFS2</a:t>
            </a:r>
            <a:r>
              <a:rPr lang="en-US" altLang="en-US" sz="2200" dirty="0">
                <a:latin typeface="Cambria" panose="02040503050406030204" pitchFamily="18" charset="0"/>
              </a:rPr>
              <a:t> (</a:t>
            </a:r>
            <a:r>
              <a:rPr lang="en-US" altLang="en-US" sz="2200" b="1" dirty="0">
                <a:latin typeface="Cambria" panose="02040503050406030204" pitchFamily="18" charset="0"/>
              </a:rPr>
              <a:t>Oracle Cluster File System</a:t>
            </a:r>
            <a:r>
              <a:rPr lang="en-US" altLang="en-US" sz="2200" dirty="0">
                <a:latin typeface="Cambria" panose="02040503050406030204" pitchFamily="18" charset="0"/>
              </a:rPr>
              <a:t>)</a:t>
            </a:r>
            <a:r>
              <a:rPr lang="ro-RO" altLang="en-US" sz="2200" b="1" dirty="0">
                <a:latin typeface="Cambria" panose="02040503050406030204" pitchFamily="18" charset="0"/>
              </a:rPr>
              <a:t> </a:t>
            </a:r>
            <a:r>
              <a:rPr lang="ro-RO" altLang="en-US" sz="2200" dirty="0">
                <a:latin typeface="Cambria" panose="02040503050406030204" pitchFamily="18" charset="0"/>
              </a:rPr>
              <a:t>– </a:t>
            </a:r>
            <a:r>
              <a:rPr lang="en-US" altLang="en-US" sz="2200" dirty="0">
                <a:latin typeface="Cambria" panose="02040503050406030204" pitchFamily="18" charset="0"/>
              </a:rPr>
              <a:t>filesystem created by </a:t>
            </a:r>
            <a:r>
              <a:rPr lang="ro-RO" altLang="en-US" sz="2200" dirty="0">
                <a:latin typeface="Cambria" panose="02040503050406030204" pitchFamily="18" charset="0"/>
              </a:rPr>
              <a:t>Oracle </a:t>
            </a:r>
            <a:r>
              <a:rPr lang="en-US" altLang="en-US" sz="2200" dirty="0">
                <a:latin typeface="Cambria" panose="02040503050406030204" pitchFamily="18" charset="0"/>
              </a:rPr>
              <a:t>for</a:t>
            </a:r>
            <a:r>
              <a:rPr lang="ro-RO" altLang="en-US" sz="2200" dirty="0">
                <a:latin typeface="Cambria" panose="02040503050406030204" pitchFamily="18" charset="0"/>
              </a:rPr>
              <a:t> Linux </a:t>
            </a:r>
            <a:r>
              <a:rPr lang="en-US" altLang="en-US" sz="2200" dirty="0">
                <a:latin typeface="Cambria" panose="02040503050406030204" pitchFamily="18" charset="0"/>
              </a:rPr>
              <a:t>clusters</a:t>
            </a:r>
            <a:r>
              <a:rPr lang="ro-RO" altLang="en-US" sz="2200" dirty="0">
                <a:latin typeface="Cambria" panose="02040503050406030204" pitchFamily="18" charset="0"/>
              </a:rPr>
              <a:t>.</a:t>
            </a:r>
          </a:p>
          <a:p>
            <a:pPr>
              <a:buFontTx/>
              <a:buNone/>
            </a:pPr>
            <a:r>
              <a:rPr lang="ro-RO" altLang="en-US" sz="2200" dirty="0">
                <a:latin typeface="Cambria" panose="02040503050406030204" pitchFamily="18" charset="0"/>
              </a:rPr>
              <a:t>	https://oss.oracle.com/projects/ocfs2/</a:t>
            </a:r>
            <a:endParaRPr lang="en-US" altLang="en-US" sz="2200" dirty="0">
              <a:latin typeface="Cambria" panose="020405030504060302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sz="3000" dirty="0">
                <a:latin typeface="Cambria" panose="02040503050406030204" pitchFamily="18" charset="0"/>
              </a:rPr>
              <a:t>Which Linux file system should you choose? </a:t>
            </a:r>
          </a:p>
        </p:txBody>
      </p:sp>
      <p:sp>
        <p:nvSpPr>
          <p:cNvPr id="192515" name="Rectangle 3"/>
          <p:cNvSpPr>
            <a:spLocks noGrp="1" noChangeArrowheads="1"/>
          </p:cNvSpPr>
          <p:nvPr>
            <p:ph type="body" idx="1"/>
          </p:nvPr>
        </p:nvSpPr>
        <p:spPr>
          <a:xfrm>
            <a:off x="685800" y="1371600"/>
            <a:ext cx="8115300" cy="4724400"/>
          </a:xfrm>
        </p:spPr>
        <p:txBody>
          <a:bodyPr/>
          <a:lstStyle/>
          <a:p>
            <a:pPr>
              <a:defRPr/>
            </a:pPr>
            <a:endParaRPr lang="en-US" sz="2400" u="sng" dirty="0">
              <a:solidFill>
                <a:schemeClr val="tx2"/>
              </a:solidFill>
              <a:latin typeface="Cambria" panose="02040503050406030204" pitchFamily="18" charset="0"/>
              <a:hlinkClick r:id="rId2"/>
            </a:endParaRPr>
          </a:p>
          <a:p>
            <a:pPr marL="0" indent="0">
              <a:buNone/>
              <a:defRPr/>
            </a:pPr>
            <a:r>
              <a:rPr lang="en-US" sz="2400" dirty="0">
                <a:solidFill>
                  <a:schemeClr val="tx2"/>
                </a:solidFill>
                <a:latin typeface="Cambria" panose="02040503050406030204" pitchFamily="18" charset="0"/>
              </a:rPr>
              <a:t>Interesting video: </a:t>
            </a:r>
            <a:r>
              <a:rPr lang="en-US" sz="2400" i="1" dirty="0">
                <a:solidFill>
                  <a:schemeClr val="tx2"/>
                </a:solidFill>
                <a:latin typeface="Cambria" panose="02040503050406030204" pitchFamily="18" charset="0"/>
              </a:rPr>
              <a:t>Which is the best filesystem (for Linux) in 2024?</a:t>
            </a:r>
            <a:endParaRPr lang="en-US" sz="2400" i="1" dirty="0">
              <a:solidFill>
                <a:schemeClr val="tx2"/>
              </a:solidFill>
              <a:latin typeface="Cambria" panose="02040503050406030204" pitchFamily="18" charset="0"/>
              <a:hlinkClick r:id="rId2"/>
            </a:endParaRPr>
          </a:p>
          <a:p>
            <a:pPr>
              <a:defRPr/>
            </a:pPr>
            <a:r>
              <a:rPr lang="ro-RO" sz="2400" dirty="0">
                <a:latin typeface="Cambria" panose="02040503050406030204" pitchFamily="18" charset="0"/>
              </a:rPr>
              <a:t>https://youtu.be/AhjL1SHku7M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62000" y="152400"/>
            <a:ext cx="8382000" cy="874713"/>
          </a:xfrm>
        </p:spPr>
        <p:txBody>
          <a:bodyPr/>
          <a:lstStyle/>
          <a:p>
            <a:pPr algn="l"/>
            <a:r>
              <a:rPr lang="en-US" altLang="en-US" sz="2800" dirty="0">
                <a:latin typeface="Cambria" panose="02040503050406030204" pitchFamily="18" charset="0"/>
              </a:rPr>
              <a:t>Unix/Linux commands about hard disk and partitions</a:t>
            </a:r>
          </a:p>
        </p:txBody>
      </p:sp>
      <p:sp>
        <p:nvSpPr>
          <p:cNvPr id="33795" name="Rectangle 3"/>
          <p:cNvSpPr>
            <a:spLocks noGrp="1" noChangeArrowheads="1"/>
          </p:cNvSpPr>
          <p:nvPr>
            <p:ph type="body" idx="1"/>
          </p:nvPr>
        </p:nvSpPr>
        <p:spPr/>
        <p:txBody>
          <a:bodyPr/>
          <a:lstStyle/>
          <a:p>
            <a:r>
              <a:rPr lang="ro-RO" altLang="en-US" b="1" i="1" dirty="0">
                <a:latin typeface="Cambria" panose="02040503050406030204" pitchFamily="18" charset="0"/>
                <a:cs typeface="Times New Roman" pitchFamily="18" charset="0"/>
              </a:rPr>
              <a:t>df (disk free)</a:t>
            </a:r>
            <a:r>
              <a:rPr lang="ro-RO" altLang="en-US" dirty="0">
                <a:latin typeface="Cambria" panose="02040503050406030204" pitchFamily="18" charset="0"/>
                <a:cs typeface="Times New Roman" pitchFamily="18" charset="0"/>
              </a:rPr>
              <a:t> – </a:t>
            </a:r>
            <a:r>
              <a:rPr lang="en-US" altLang="en-US" dirty="0">
                <a:latin typeface="Cambria" panose="02040503050406030204" pitchFamily="18" charset="0"/>
                <a:cs typeface="Times New Roman" pitchFamily="18" charset="0"/>
              </a:rPr>
              <a:t>used to see the free space on a hard disk</a:t>
            </a:r>
            <a:endParaRPr lang="ro-RO" altLang="en-US" dirty="0">
              <a:latin typeface="Cambria" panose="02040503050406030204" pitchFamily="18" charset="0"/>
              <a:cs typeface="Times New Roman" pitchFamily="18" charset="0"/>
            </a:endParaRPr>
          </a:p>
          <a:p>
            <a:r>
              <a:rPr lang="ro-RO" altLang="en-US" dirty="0">
                <a:latin typeface="Cambria" panose="02040503050406030204" pitchFamily="18" charset="0"/>
                <a:cs typeface="Times New Roman" pitchFamily="18" charset="0"/>
              </a:rPr>
              <a:t>df –</a:t>
            </a:r>
            <a:r>
              <a:rPr lang="en-US" altLang="en-US" dirty="0">
                <a:latin typeface="Cambria" panose="02040503050406030204" pitchFamily="18" charset="0"/>
                <a:cs typeface="Times New Roman" pitchFamily="18" charset="0"/>
              </a:rPr>
              <a:t>h (human readable format)</a:t>
            </a:r>
            <a:endParaRPr lang="ro-RO" altLang="en-US" dirty="0">
              <a:latin typeface="Cambria" panose="02040503050406030204" pitchFamily="18" charset="0"/>
              <a:cs typeface="Times New Roman" pitchFamily="18" charset="0"/>
            </a:endParaRPr>
          </a:p>
          <a:p>
            <a:r>
              <a:rPr lang="ro-RO" altLang="en-US" b="1" i="1" dirty="0">
                <a:latin typeface="Cambria" panose="02040503050406030204" pitchFamily="18" charset="0"/>
                <a:cs typeface="Times New Roman" pitchFamily="18" charset="0"/>
              </a:rPr>
              <a:t>du (disk usage)</a:t>
            </a:r>
            <a:r>
              <a:rPr lang="ro-RO" altLang="en-US" dirty="0">
                <a:latin typeface="Cambria" panose="02040503050406030204" pitchFamily="18" charset="0"/>
                <a:cs typeface="Times New Roman" pitchFamily="18" charset="0"/>
              </a:rPr>
              <a:t> – </a:t>
            </a:r>
            <a:r>
              <a:rPr lang="en-US" altLang="en-US" dirty="0">
                <a:latin typeface="Cambria" panose="02040503050406030204" pitchFamily="18" charset="0"/>
                <a:cs typeface="Times New Roman" pitchFamily="18" charset="0"/>
              </a:rPr>
              <a:t>used to determine the occupied space by a directory as a number of </a:t>
            </a:r>
            <a:r>
              <a:rPr lang="ro-RO" altLang="en-US" dirty="0">
                <a:latin typeface="Cambria" panose="02040503050406030204" pitchFamily="18" charset="0"/>
                <a:cs typeface="Times New Roman" pitchFamily="18" charset="0"/>
              </a:rPr>
              <a:t>512 </a:t>
            </a:r>
            <a:r>
              <a:rPr lang="en-US" altLang="en-US" dirty="0">
                <a:latin typeface="Cambria" panose="02040503050406030204" pitchFamily="18" charset="0"/>
                <a:cs typeface="Times New Roman" pitchFamily="18" charset="0"/>
              </a:rPr>
              <a:t>bytes blocks</a:t>
            </a:r>
            <a:r>
              <a:rPr lang="ro-RO" altLang="en-US" dirty="0">
                <a:latin typeface="Cambria" panose="02040503050406030204" pitchFamily="18" charset="0"/>
                <a:cs typeface="Times New Roman" pitchFamily="18" charset="0"/>
              </a:rPr>
              <a:t> </a:t>
            </a:r>
          </a:p>
          <a:p>
            <a:r>
              <a:rPr lang="ro-RO" altLang="en-US" dirty="0">
                <a:latin typeface="Cambria" panose="02040503050406030204" pitchFamily="18" charset="0"/>
                <a:cs typeface="Times New Roman" pitchFamily="18" charset="0"/>
              </a:rPr>
              <a:t> du –k (</a:t>
            </a:r>
            <a:r>
              <a:rPr lang="en-US" altLang="en-US" dirty="0">
                <a:latin typeface="Cambria" panose="02040503050406030204" pitchFamily="18" charset="0"/>
                <a:cs typeface="Times New Roman" pitchFamily="18" charset="0"/>
              </a:rPr>
              <a:t>occupied space in blocks of </a:t>
            </a:r>
            <a:r>
              <a:rPr lang="ro-RO" altLang="en-US" dirty="0">
                <a:latin typeface="Cambria" panose="02040503050406030204" pitchFamily="18" charset="0"/>
                <a:cs typeface="Times New Roman" pitchFamily="18" charset="0"/>
              </a:rPr>
              <a:t>1 KB)</a:t>
            </a:r>
          </a:p>
          <a:p>
            <a:r>
              <a:rPr lang="ro-RO" altLang="en-US" dirty="0">
                <a:latin typeface="Cambria" panose="02040503050406030204" pitchFamily="18" charset="0"/>
                <a:cs typeface="Times New Roman" pitchFamily="18" charset="0"/>
              </a:rPr>
              <a:t>du –k </a:t>
            </a:r>
            <a:r>
              <a:rPr lang="en-US" altLang="en-US" dirty="0">
                <a:latin typeface="Cambria" panose="02040503050406030204" pitchFamily="18" charset="0"/>
                <a:cs typeface="Times New Roman" pitchFamily="18" charset="0"/>
              </a:rPr>
              <a:t>| tail -1 (showing the last line of the listing – total no of blocks)</a:t>
            </a:r>
          </a:p>
          <a:p>
            <a:endParaRPr lang="en-US" altLang="en-US" dirty="0">
              <a:latin typeface="Cambria" panose="02040503050406030204"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Backup commands, file archiving-Linux</a:t>
            </a:r>
          </a:p>
        </p:txBody>
      </p:sp>
      <p:sp>
        <p:nvSpPr>
          <p:cNvPr id="4099" name="Rectangle 3"/>
          <p:cNvSpPr>
            <a:spLocks noGrp="1" noChangeArrowheads="1"/>
          </p:cNvSpPr>
          <p:nvPr>
            <p:ph type="body" idx="1"/>
          </p:nvPr>
        </p:nvSpPr>
        <p:spPr>
          <a:xfrm>
            <a:off x="685800" y="1371600"/>
            <a:ext cx="7772400" cy="4851400"/>
          </a:xfrm>
        </p:spPr>
        <p:txBody>
          <a:bodyPr/>
          <a:lstStyle/>
          <a:p>
            <a:r>
              <a:rPr lang="en-US" b="1" dirty="0">
                <a:latin typeface="Cambria" panose="02040503050406030204" pitchFamily="18" charset="0"/>
              </a:rPr>
              <a:t>File archiving</a:t>
            </a:r>
            <a:r>
              <a:rPr lang="en-US" dirty="0">
                <a:latin typeface="Cambria" panose="02040503050406030204" pitchFamily="18" charset="0"/>
              </a:rPr>
              <a:t> is used when one or more files need to be transmitted or stored as efficiently as possible. There are two aspects to this:</a:t>
            </a:r>
          </a:p>
          <a:p>
            <a:r>
              <a:rPr lang="en-US" b="1" dirty="0">
                <a:latin typeface="Cambria" panose="02040503050406030204" pitchFamily="18" charset="0"/>
              </a:rPr>
              <a:t>Archiving</a:t>
            </a:r>
            <a:r>
              <a:rPr lang="en-US" dirty="0">
                <a:latin typeface="Cambria" panose="02040503050406030204" pitchFamily="18" charset="0"/>
              </a:rPr>
              <a:t> – Combining multiple files into one, which eliminates the overhead in individual files and makes it easier to transmit</a:t>
            </a:r>
          </a:p>
          <a:p>
            <a:r>
              <a:rPr lang="en-US" b="1" dirty="0">
                <a:latin typeface="Cambria" panose="02040503050406030204" pitchFamily="18" charset="0"/>
              </a:rPr>
              <a:t>Compressing</a:t>
            </a:r>
            <a:r>
              <a:rPr lang="en-US" dirty="0">
                <a:latin typeface="Cambria" panose="02040503050406030204" pitchFamily="18" charset="0"/>
              </a:rPr>
              <a:t> – Making the files smaller by removing redundant information</a:t>
            </a:r>
          </a:p>
          <a:p>
            <a:pPr>
              <a:lnSpc>
                <a:spcPct val="90000"/>
              </a:lnSpc>
              <a:buFontTx/>
              <a:buNone/>
            </a:pPr>
            <a:endParaRPr lang="en-US" altLang="en-US" dirty="0">
              <a:latin typeface="Cambria" panose="02040503050406030204" pitchFamily="18" charset="0"/>
              <a:cs typeface="Times New Roman" pitchFamily="18" charset="0"/>
            </a:endParaRPr>
          </a:p>
          <a:p>
            <a:pPr>
              <a:lnSpc>
                <a:spcPct val="90000"/>
              </a:lnSpc>
            </a:pPr>
            <a:r>
              <a:rPr lang="en-US" altLang="en-US" dirty="0">
                <a:latin typeface="Cambria" panose="02040503050406030204" pitchFamily="18" charset="0"/>
                <a:cs typeface="Times New Roman" pitchFamily="18" charset="0"/>
              </a:rPr>
              <a:t>You can archive multiple files into a single archive and then compress it, or you can compress an individual file. The former is still referred to as </a:t>
            </a:r>
            <a:r>
              <a:rPr lang="en-US" altLang="en-US" b="1" dirty="0">
                <a:latin typeface="Cambria" panose="02040503050406030204" pitchFamily="18" charset="0"/>
                <a:cs typeface="Times New Roman" pitchFamily="18" charset="0"/>
              </a:rPr>
              <a:t>archiving</a:t>
            </a:r>
            <a:r>
              <a:rPr lang="en-US" altLang="en-US" dirty="0">
                <a:latin typeface="Cambria" panose="02040503050406030204" pitchFamily="18" charset="0"/>
                <a:cs typeface="Times New Roman" pitchFamily="18" charset="0"/>
              </a:rPr>
              <a:t>, while the latter is just called </a:t>
            </a:r>
            <a:r>
              <a:rPr lang="en-US" altLang="en-US" b="1" dirty="0">
                <a:latin typeface="Cambria" panose="02040503050406030204" pitchFamily="18" charset="0"/>
                <a:cs typeface="Times New Roman" pitchFamily="18" charset="0"/>
              </a:rPr>
              <a:t>compression</a:t>
            </a:r>
            <a:r>
              <a:rPr lang="en-US" altLang="en-US" dirty="0">
                <a:latin typeface="Cambria" panose="02040503050406030204" pitchFamily="18" charset="0"/>
                <a:cs typeface="Times New Roman" pitchFamily="18" charset="0"/>
              </a:rPr>
              <a:t>. </a:t>
            </a:r>
          </a:p>
          <a:p>
            <a:pPr>
              <a:lnSpc>
                <a:spcPct val="90000"/>
              </a:lnSpc>
            </a:pPr>
            <a:r>
              <a:rPr lang="en-US" altLang="en-US" dirty="0">
                <a:latin typeface="Cambria" panose="02040503050406030204" pitchFamily="18" charset="0"/>
                <a:cs typeface="Times New Roman" pitchFamily="18" charset="0"/>
              </a:rPr>
              <a:t>When you take an archive, decompress it and extract one or more files, you are </a:t>
            </a:r>
            <a:r>
              <a:rPr lang="en-US" altLang="en-US" b="1" dirty="0">
                <a:latin typeface="Cambria" panose="02040503050406030204" pitchFamily="18" charset="0"/>
                <a:cs typeface="Times New Roman" pitchFamily="18" charset="0"/>
              </a:rPr>
              <a:t>un-archiving</a:t>
            </a:r>
            <a:r>
              <a:rPr lang="en-US" altLang="en-US" dirty="0">
                <a:latin typeface="Cambria" panose="02040503050406030204" pitchFamily="18" charset="0"/>
                <a:cs typeface="Times New Roman" pitchFamily="18" charset="0"/>
              </a:rPr>
              <a:t> it.</a:t>
            </a:r>
          </a:p>
        </p:txBody>
      </p:sp>
    </p:spTree>
    <p:extLst>
      <p:ext uri="{BB962C8B-B14F-4D97-AF65-F5344CB8AC3E}">
        <p14:creationId xmlns:p14="http://schemas.microsoft.com/office/powerpoint/2010/main" val="39172596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Compressing files</a:t>
            </a:r>
          </a:p>
        </p:txBody>
      </p:sp>
      <p:sp>
        <p:nvSpPr>
          <p:cNvPr id="4099" name="Rectangle 3"/>
          <p:cNvSpPr>
            <a:spLocks noGrp="1" noChangeArrowheads="1"/>
          </p:cNvSpPr>
          <p:nvPr>
            <p:ph type="body" idx="1"/>
          </p:nvPr>
        </p:nvSpPr>
        <p:spPr/>
        <p:txBody>
          <a:bodyPr/>
          <a:lstStyle/>
          <a:p>
            <a:r>
              <a:rPr lang="en-US" altLang="en-US" b="1" i="1" dirty="0">
                <a:latin typeface="Cambria" panose="02040503050406030204" pitchFamily="18" charset="0"/>
                <a:cs typeface="Times New Roman" pitchFamily="18" charset="0"/>
              </a:rPr>
              <a:t>Compressing files</a:t>
            </a:r>
            <a:r>
              <a:rPr lang="en-US" altLang="en-US" dirty="0">
                <a:latin typeface="Cambria" panose="02040503050406030204" pitchFamily="18" charset="0"/>
                <a:cs typeface="Times New Roman" pitchFamily="18" charset="0"/>
              </a:rPr>
              <a:t> makes them smaller by removing duplication from a file and storing it such that the file can be restored.</a:t>
            </a:r>
          </a:p>
          <a:p>
            <a:pPr marL="0" indent="0">
              <a:buNone/>
            </a:pPr>
            <a:r>
              <a:rPr lang="en-US" altLang="en-US" dirty="0">
                <a:latin typeface="Cambria" panose="02040503050406030204" pitchFamily="18" charset="0"/>
                <a:cs typeface="Times New Roman" pitchFamily="18" charset="0"/>
              </a:rPr>
              <a:t>When talking about compression, there are two types:</a:t>
            </a:r>
          </a:p>
          <a:p>
            <a:r>
              <a:rPr lang="en-US" altLang="en-US" b="1" dirty="0">
                <a:latin typeface="Cambria" panose="02040503050406030204" pitchFamily="18" charset="0"/>
                <a:cs typeface="Times New Roman" pitchFamily="18" charset="0"/>
              </a:rPr>
              <a:t>Lossless:</a:t>
            </a:r>
            <a:r>
              <a:rPr lang="en-US" altLang="en-US" dirty="0">
                <a:latin typeface="Cambria" panose="02040503050406030204" pitchFamily="18" charset="0"/>
                <a:cs typeface="Times New Roman" pitchFamily="18" charset="0"/>
              </a:rPr>
              <a:t> No information is removed from the file. Compressing a file and decompressing it leaves something identical to the original.</a:t>
            </a:r>
          </a:p>
          <a:p>
            <a:r>
              <a:rPr lang="en-US" altLang="en-US" b="1" dirty="0" err="1">
                <a:latin typeface="Cambria" panose="02040503050406030204" pitchFamily="18" charset="0"/>
                <a:cs typeface="Times New Roman" pitchFamily="18" charset="0"/>
              </a:rPr>
              <a:t>Lossy</a:t>
            </a:r>
            <a:r>
              <a:rPr lang="en-US" altLang="en-US" b="1" dirty="0">
                <a:latin typeface="Cambria" panose="02040503050406030204" pitchFamily="18" charset="0"/>
                <a:cs typeface="Times New Roman" pitchFamily="18" charset="0"/>
              </a:rPr>
              <a:t>:</a:t>
            </a:r>
            <a:r>
              <a:rPr lang="en-US" altLang="en-US" dirty="0">
                <a:latin typeface="Cambria" panose="02040503050406030204" pitchFamily="18" charset="0"/>
                <a:cs typeface="Times New Roman" pitchFamily="18" charset="0"/>
              </a:rPr>
              <a:t> Information might be removed from the file as it is compressed so that uncompressing a file will result in a file that is slightly different than the original. For instance, an image with two subtly different shades of green might be made smaller by treating those two shades as the same. Often, the eye can’t pick out the difference anyway.</a:t>
            </a:r>
          </a:p>
        </p:txBody>
      </p:sp>
    </p:spTree>
    <p:extLst>
      <p:ext uri="{BB962C8B-B14F-4D97-AF65-F5344CB8AC3E}">
        <p14:creationId xmlns:p14="http://schemas.microsoft.com/office/powerpoint/2010/main" val="6131145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Compressing files</a:t>
            </a:r>
          </a:p>
        </p:txBody>
      </p:sp>
      <p:sp>
        <p:nvSpPr>
          <p:cNvPr id="4099" name="Rectangle 3"/>
          <p:cNvSpPr>
            <a:spLocks noGrp="1" noChangeArrowheads="1"/>
          </p:cNvSpPr>
          <p:nvPr>
            <p:ph type="body" idx="1"/>
          </p:nvPr>
        </p:nvSpPr>
        <p:spPr/>
        <p:txBody>
          <a:bodyPr/>
          <a:lstStyle/>
          <a:p>
            <a:r>
              <a:rPr lang="en-US" altLang="en-US" dirty="0">
                <a:latin typeface="Cambria" panose="02040503050406030204" pitchFamily="18" charset="0"/>
                <a:cs typeface="Times New Roman" pitchFamily="18" charset="0"/>
              </a:rPr>
              <a:t>From </a:t>
            </a:r>
            <a:r>
              <a:rPr lang="en-US" altLang="en-US" i="1" dirty="0" err="1">
                <a:latin typeface="Cambria" panose="02040503050406030204" pitchFamily="18" charset="0"/>
                <a:cs typeface="Times New Roman" pitchFamily="18" charset="0"/>
              </a:rPr>
              <a:t>lossy</a:t>
            </a:r>
            <a:r>
              <a:rPr lang="en-US" altLang="en-US" i="1" dirty="0">
                <a:latin typeface="Cambria" panose="02040503050406030204" pitchFamily="18" charset="0"/>
                <a:cs typeface="Times New Roman" pitchFamily="18" charset="0"/>
              </a:rPr>
              <a:t> compression</a:t>
            </a:r>
            <a:r>
              <a:rPr lang="en-US" altLang="en-US" dirty="0">
                <a:latin typeface="Cambria" panose="02040503050406030204" pitchFamily="18" charset="0"/>
                <a:cs typeface="Times New Roman" pitchFamily="18" charset="0"/>
              </a:rPr>
              <a:t> often benefits media because the results are smaller files in size and people can’t tell the difference between the original and the version with the changed data.</a:t>
            </a:r>
          </a:p>
          <a:p>
            <a:r>
              <a:rPr lang="en-US" altLang="en-US" dirty="0">
                <a:latin typeface="Cambria" panose="02040503050406030204" pitchFamily="18" charset="0"/>
                <a:cs typeface="Times New Roman" pitchFamily="18" charset="0"/>
              </a:rPr>
              <a:t>For things that must remain untouched (documents, logs, and software) you may need lossless compression.</a:t>
            </a:r>
          </a:p>
          <a:p>
            <a:r>
              <a:rPr lang="en-US" altLang="en-US" dirty="0">
                <a:latin typeface="Cambria" panose="02040503050406030204" pitchFamily="18" charset="0"/>
                <a:cs typeface="Times New Roman" pitchFamily="18" charset="0"/>
              </a:rPr>
              <a:t>Most image formats, such as GIF (Graphics Interchange Format ), PNG (Portable Network Graphics), and JPEG (Joint Photographic Experts Group), implement some kind of </a:t>
            </a:r>
            <a:r>
              <a:rPr lang="en-US" altLang="en-US" dirty="0" err="1">
                <a:latin typeface="Cambria" panose="02040503050406030204" pitchFamily="18" charset="0"/>
                <a:cs typeface="Times New Roman" pitchFamily="18" charset="0"/>
              </a:rPr>
              <a:t>lossy</a:t>
            </a:r>
            <a:r>
              <a:rPr lang="en-US" altLang="en-US" dirty="0">
                <a:latin typeface="Cambria" panose="02040503050406030204" pitchFamily="18" charset="0"/>
                <a:cs typeface="Times New Roman" pitchFamily="18" charset="0"/>
              </a:rPr>
              <a:t> compression. </a:t>
            </a:r>
          </a:p>
        </p:txBody>
      </p:sp>
    </p:spTree>
    <p:extLst>
      <p:ext uri="{BB962C8B-B14F-4D97-AF65-F5344CB8AC3E}">
        <p14:creationId xmlns:p14="http://schemas.microsoft.com/office/powerpoint/2010/main" val="14933304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Tar archiving command</a:t>
            </a:r>
          </a:p>
        </p:txBody>
      </p:sp>
      <p:sp>
        <p:nvSpPr>
          <p:cNvPr id="4099" name="Rectangle 3"/>
          <p:cNvSpPr>
            <a:spLocks noGrp="1" noChangeArrowheads="1"/>
          </p:cNvSpPr>
          <p:nvPr>
            <p:ph type="body" idx="1"/>
          </p:nvPr>
        </p:nvSpPr>
        <p:spPr/>
        <p:txBody>
          <a:bodyPr/>
          <a:lstStyle/>
          <a:p>
            <a:pPr>
              <a:lnSpc>
                <a:spcPct val="90000"/>
              </a:lnSpc>
            </a:pPr>
            <a:r>
              <a:rPr lang="en-US" altLang="en-US" b="1" dirty="0">
                <a:latin typeface="Cambria" panose="02040503050406030204" pitchFamily="18" charset="0"/>
                <a:cs typeface="Times New Roman" pitchFamily="18" charset="0"/>
              </a:rPr>
              <a:t>tar</a:t>
            </a:r>
            <a:r>
              <a:rPr lang="en-US" altLang="en-US" dirty="0">
                <a:latin typeface="Cambria" panose="02040503050406030204" pitchFamily="18" charset="0"/>
                <a:cs typeface="Times New Roman" pitchFamily="18" charset="0"/>
              </a:rPr>
              <a:t> (</a:t>
            </a:r>
            <a:r>
              <a:rPr lang="en-US" altLang="en-US" b="1" dirty="0">
                <a:latin typeface="Cambria" panose="02040503050406030204" pitchFamily="18" charset="0"/>
                <a:cs typeface="Times New Roman" pitchFamily="18" charset="0"/>
              </a:rPr>
              <a:t>t</a:t>
            </a:r>
            <a:r>
              <a:rPr lang="en-US" altLang="en-US" dirty="0">
                <a:latin typeface="Cambria" panose="02040503050406030204" pitchFamily="18" charset="0"/>
                <a:cs typeface="Times New Roman" pitchFamily="18" charset="0"/>
              </a:rPr>
              <a:t>ape </a:t>
            </a:r>
            <a:r>
              <a:rPr lang="en-US" altLang="en-US" b="1" dirty="0">
                <a:latin typeface="Cambria" panose="02040503050406030204" pitchFamily="18" charset="0"/>
                <a:cs typeface="Times New Roman" pitchFamily="18" charset="0"/>
              </a:rPr>
              <a:t>ar</a:t>
            </a:r>
            <a:r>
              <a:rPr lang="en-US" altLang="en-US" dirty="0">
                <a:latin typeface="Cambria" panose="02040503050406030204" pitchFamily="18" charset="0"/>
                <a:cs typeface="Times New Roman" pitchFamily="18" charset="0"/>
              </a:rPr>
              <a:t>chive) –standard for all Unix versions</a:t>
            </a:r>
          </a:p>
          <a:p>
            <a:pPr lvl="1">
              <a:lnSpc>
                <a:spcPct val="90000"/>
              </a:lnSpc>
              <a:buFontTx/>
              <a:buNone/>
            </a:pPr>
            <a:r>
              <a:rPr lang="en-US" altLang="en-US" sz="2000" dirty="0">
                <a:latin typeface="Cambria" panose="02040503050406030204" pitchFamily="18" charset="0"/>
                <a:cs typeface="Times New Roman" pitchFamily="18" charset="0"/>
              </a:rPr>
              <a:t>General syntax:</a:t>
            </a:r>
          </a:p>
          <a:p>
            <a:pPr>
              <a:lnSpc>
                <a:spcPct val="90000"/>
              </a:lnSpc>
            </a:pPr>
            <a:r>
              <a:rPr lang="en-US" altLang="en-US" b="1" dirty="0">
                <a:latin typeface="Cambria" panose="02040503050406030204" pitchFamily="18" charset="0"/>
                <a:cs typeface="Times New Roman" pitchFamily="18" charset="0"/>
              </a:rPr>
              <a:t>tar</a:t>
            </a:r>
            <a:r>
              <a:rPr lang="en-US" altLang="en-US" dirty="0">
                <a:latin typeface="Cambria" panose="02040503050406030204" pitchFamily="18" charset="0"/>
                <a:cs typeface="Times New Roman" pitchFamily="18" charset="0"/>
              </a:rPr>
              <a:t> function [modifier] </a:t>
            </a:r>
            <a:r>
              <a:rPr lang="en-US" altLang="en-US" dirty="0" err="1">
                <a:latin typeface="Cambria" panose="02040503050406030204" pitchFamily="18" charset="0"/>
                <a:cs typeface="Times New Roman" pitchFamily="18" charset="0"/>
              </a:rPr>
              <a:t>destination_file</a:t>
            </a:r>
            <a:r>
              <a:rPr lang="en-US" altLang="en-US" dirty="0">
                <a:latin typeface="Cambria" panose="02040503050406030204" pitchFamily="18" charset="0"/>
                <a:cs typeface="Times New Roman" pitchFamily="18" charset="0"/>
              </a:rPr>
              <a:t>(s) | directories</a:t>
            </a:r>
          </a:p>
          <a:p>
            <a:pPr>
              <a:lnSpc>
                <a:spcPct val="90000"/>
              </a:lnSpc>
            </a:pPr>
            <a:r>
              <a:rPr lang="en-US" altLang="en-US" b="1" dirty="0">
                <a:latin typeface="Cambria" panose="02040503050406030204" pitchFamily="18" charset="0"/>
                <a:cs typeface="Times New Roman" pitchFamily="18" charset="0"/>
              </a:rPr>
              <a:t>tar</a:t>
            </a:r>
            <a:r>
              <a:rPr lang="en-US" altLang="en-US" dirty="0">
                <a:latin typeface="Cambria" panose="02040503050406030204" pitchFamily="18" charset="0"/>
                <a:cs typeface="Times New Roman" pitchFamily="18" charset="0"/>
              </a:rPr>
              <a:t> functions:</a:t>
            </a:r>
          </a:p>
          <a:p>
            <a:pPr lvl="1">
              <a:lnSpc>
                <a:spcPct val="90000"/>
              </a:lnSpc>
            </a:pPr>
            <a:r>
              <a:rPr lang="en-US" altLang="en-US" sz="2000" dirty="0">
                <a:latin typeface="Cambria" panose="02040503050406030204" pitchFamily="18" charset="0"/>
                <a:cs typeface="Times New Roman" pitchFamily="18" charset="0"/>
              </a:rPr>
              <a:t>c (create) – in order to </a:t>
            </a:r>
            <a:r>
              <a:rPr lang="en-US" altLang="en-US" sz="2000" i="1" dirty="0">
                <a:latin typeface="Cambria" panose="02040503050406030204" pitchFamily="18" charset="0"/>
                <a:cs typeface="Times New Roman" pitchFamily="18" charset="0"/>
              </a:rPr>
              <a:t>create </a:t>
            </a:r>
            <a:r>
              <a:rPr lang="en-US" altLang="en-US" sz="2000" dirty="0">
                <a:latin typeface="Cambria" panose="02040503050406030204" pitchFamily="18" charset="0"/>
                <a:cs typeface="Times New Roman" pitchFamily="18" charset="0"/>
              </a:rPr>
              <a:t>an archive</a:t>
            </a:r>
          </a:p>
          <a:p>
            <a:pPr lvl="1">
              <a:lnSpc>
                <a:spcPct val="90000"/>
              </a:lnSpc>
            </a:pPr>
            <a:r>
              <a:rPr lang="en-US" altLang="en-US" sz="2000" dirty="0">
                <a:latin typeface="Cambria" panose="02040503050406030204" pitchFamily="18" charset="0"/>
                <a:cs typeface="Times New Roman" pitchFamily="18" charset="0"/>
              </a:rPr>
              <a:t>t (table of contents) – in order to view the </a:t>
            </a:r>
            <a:r>
              <a:rPr lang="en-US" altLang="en-US" sz="2000" i="1" dirty="0">
                <a:latin typeface="Cambria" panose="02040503050406030204" pitchFamily="18" charset="0"/>
                <a:cs typeface="Times New Roman" pitchFamily="18" charset="0"/>
              </a:rPr>
              <a:t>content table </a:t>
            </a:r>
            <a:r>
              <a:rPr lang="en-US" altLang="en-US" sz="2000" dirty="0">
                <a:latin typeface="Cambria" panose="02040503050406030204" pitchFamily="18" charset="0"/>
                <a:cs typeface="Times New Roman" pitchFamily="18" charset="0"/>
              </a:rPr>
              <a:t>of a tar file</a:t>
            </a:r>
          </a:p>
          <a:p>
            <a:pPr lvl="1">
              <a:lnSpc>
                <a:spcPct val="90000"/>
              </a:lnSpc>
            </a:pPr>
            <a:r>
              <a:rPr lang="en-US" altLang="en-US" sz="2000" dirty="0">
                <a:latin typeface="Cambria" panose="02040503050406030204" pitchFamily="18" charset="0"/>
                <a:cs typeface="Times New Roman" pitchFamily="18" charset="0"/>
              </a:rPr>
              <a:t>x (extract) – used to extract files from archive</a:t>
            </a:r>
          </a:p>
          <a:p>
            <a:pPr>
              <a:lnSpc>
                <a:spcPct val="90000"/>
              </a:lnSpc>
            </a:pPr>
            <a:r>
              <a:rPr lang="en-US" altLang="en-US" dirty="0">
                <a:latin typeface="Cambria" panose="02040503050406030204" pitchFamily="18" charset="0"/>
                <a:cs typeface="Times New Roman" pitchFamily="18" charset="0"/>
              </a:rPr>
              <a:t>Modifiers (a few examples):</a:t>
            </a:r>
          </a:p>
          <a:p>
            <a:pPr lvl="1">
              <a:lnSpc>
                <a:spcPct val="90000"/>
              </a:lnSpc>
            </a:pPr>
            <a:r>
              <a:rPr lang="en-US" altLang="en-US" sz="2000" dirty="0">
                <a:latin typeface="Cambria" panose="02040503050406030204" pitchFamily="18" charset="0"/>
                <a:cs typeface="Times New Roman" pitchFamily="18" charset="0"/>
              </a:rPr>
              <a:t>f (filename) – the tar file will be created; otherwise it is picked the device specified by the medium variable TAPE, if it is set; if not, the default value from /</a:t>
            </a:r>
            <a:r>
              <a:rPr lang="en-US" altLang="en-US" sz="2000" dirty="0" err="1">
                <a:latin typeface="Cambria" panose="02040503050406030204" pitchFamily="18" charset="0"/>
                <a:cs typeface="Times New Roman" pitchFamily="18" charset="0"/>
              </a:rPr>
              <a:t>etc</a:t>
            </a:r>
            <a:r>
              <a:rPr lang="en-US" altLang="en-US" sz="2000" dirty="0">
                <a:latin typeface="Cambria" panose="02040503050406030204" pitchFamily="18" charset="0"/>
                <a:cs typeface="Times New Roman" pitchFamily="18" charset="0"/>
              </a:rPr>
              <a:t>/default/tar is used.</a:t>
            </a:r>
          </a:p>
          <a:p>
            <a:pPr lvl="1">
              <a:lnSpc>
                <a:spcPct val="90000"/>
              </a:lnSpc>
            </a:pPr>
            <a:r>
              <a:rPr lang="en-US" altLang="en-US" sz="2000" dirty="0">
                <a:latin typeface="Cambria" panose="02040503050406030204" pitchFamily="18" charset="0"/>
                <a:cs typeface="Times New Roman" pitchFamily="18" charset="0"/>
              </a:rPr>
              <a:t>v (verbose) – together with the </a:t>
            </a:r>
            <a:r>
              <a:rPr lang="en-US" altLang="en-US" sz="2000" b="1" dirty="0">
                <a:latin typeface="Cambria" panose="02040503050406030204" pitchFamily="18" charset="0"/>
                <a:cs typeface="Times New Roman" pitchFamily="18" charset="0"/>
              </a:rPr>
              <a:t>t </a:t>
            </a:r>
            <a:r>
              <a:rPr lang="en-US" altLang="en-US" sz="2000" dirty="0">
                <a:latin typeface="Cambria" panose="02040503050406030204" pitchFamily="18" charset="0"/>
                <a:cs typeface="Times New Roman" pitchFamily="18" charset="0"/>
              </a:rPr>
              <a:t>function gives extra information about tar file</a:t>
            </a:r>
            <a:endParaRPr lang="en-US" altLang="en-US" sz="2000" b="1" dirty="0">
              <a:latin typeface="Cambria" panose="02040503050406030204" pitchFamily="18" charset="0"/>
              <a:cs typeface="Times New Roman" pitchFamily="18" charset="0"/>
            </a:endParaRPr>
          </a:p>
          <a:p>
            <a:pPr>
              <a:lnSpc>
                <a:spcPct val="90000"/>
              </a:lnSpc>
              <a:buFontTx/>
              <a:buNone/>
            </a:pPr>
            <a:endParaRPr lang="en-US" altLang="en-US" dirty="0">
              <a:latin typeface="Cambria" panose="02040503050406030204" pitchFamily="18" charset="0"/>
              <a:cs typeface="Times New Roman" pitchFamily="18" charset="0"/>
            </a:endParaRPr>
          </a:p>
          <a:p>
            <a:pPr>
              <a:lnSpc>
                <a:spcPct val="90000"/>
              </a:lnSpc>
            </a:pPr>
            <a:endParaRPr lang="en-US" altLang="en-US"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42664678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Archiving and compression commands</a:t>
            </a:r>
          </a:p>
        </p:txBody>
      </p:sp>
      <p:sp>
        <p:nvSpPr>
          <p:cNvPr id="5123" name="Rectangle 3"/>
          <p:cNvSpPr>
            <a:spLocks noGrp="1" noChangeArrowheads="1"/>
          </p:cNvSpPr>
          <p:nvPr>
            <p:ph type="body" idx="1"/>
          </p:nvPr>
        </p:nvSpPr>
        <p:spPr/>
        <p:txBody>
          <a:bodyPr/>
          <a:lstStyle/>
          <a:p>
            <a:pPr>
              <a:buFontTx/>
              <a:buNone/>
            </a:pPr>
            <a:endParaRPr lang="en-US" altLang="en-US">
              <a:latin typeface="Cambria" panose="02040503050406030204" pitchFamily="18" charset="0"/>
              <a:cs typeface="Times New Roman" pitchFamily="18" charset="0"/>
            </a:endParaRPr>
          </a:p>
          <a:p>
            <a:endParaRPr lang="en-US" altLang="en-US">
              <a:latin typeface="Cambria" panose="02040503050406030204" pitchFamily="18" charset="0"/>
              <a:cs typeface="Times New Roman" pitchFamily="18" charset="0"/>
            </a:endParaRPr>
          </a:p>
        </p:txBody>
      </p:sp>
      <p:sp>
        <p:nvSpPr>
          <p:cNvPr id="5124" name="Text Box 4"/>
          <p:cNvSpPr txBox="1">
            <a:spLocks noChangeArrowheads="1"/>
          </p:cNvSpPr>
          <p:nvPr/>
        </p:nvSpPr>
        <p:spPr bwMode="auto">
          <a:xfrm>
            <a:off x="992867" y="1138603"/>
            <a:ext cx="8042275"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spcBef>
                <a:spcPct val="0"/>
              </a:spcBef>
              <a:spcAft>
                <a:spcPct val="0"/>
              </a:spcAft>
              <a:buClrTx/>
              <a:buFontTx/>
              <a:buNone/>
            </a:pPr>
            <a:r>
              <a:rPr lang="en-US" altLang="en-US" b="1" dirty="0">
                <a:latin typeface="Cambria" panose="02040503050406030204" pitchFamily="18" charset="0"/>
                <a:cs typeface="Times New Roman" pitchFamily="18" charset="0"/>
              </a:rPr>
              <a:t>tar</a:t>
            </a:r>
            <a:r>
              <a:rPr lang="en-US" altLang="en-US" dirty="0">
                <a:latin typeface="Cambria" panose="02040503050406030204" pitchFamily="18" charset="0"/>
                <a:cs typeface="Times New Roman" pitchFamily="18" charset="0"/>
              </a:rPr>
              <a:t> examples:</a:t>
            </a:r>
          </a:p>
          <a:p>
            <a:pPr>
              <a:spcBef>
                <a:spcPct val="0"/>
              </a:spcBef>
              <a:spcAft>
                <a:spcPct val="0"/>
              </a:spcAft>
              <a:buClrTx/>
              <a:buFontTx/>
              <a:buNone/>
            </a:pPr>
            <a:r>
              <a:rPr lang="en-US" altLang="en-US" dirty="0">
                <a:latin typeface="Cambria" panose="02040503050406030204" pitchFamily="18" charset="0"/>
                <a:cs typeface="Times New Roman" pitchFamily="18" charset="0"/>
              </a:rPr>
              <a:t>- tar -</a:t>
            </a:r>
            <a:r>
              <a:rPr lang="en-US" altLang="en-US" dirty="0" err="1">
                <a:latin typeface="Cambria" panose="02040503050406030204" pitchFamily="18" charset="0"/>
                <a:cs typeface="Times New Roman" pitchFamily="18" charset="0"/>
              </a:rPr>
              <a:t>cvf</a:t>
            </a:r>
            <a:r>
              <a:rPr lang="en-US" altLang="en-US" dirty="0">
                <a:latin typeface="Cambria" panose="02040503050406030204" pitchFamily="18" charset="0"/>
                <a:cs typeface="Times New Roman" pitchFamily="18" charset="0"/>
              </a:rPr>
              <a:t> dir2backup.tar dir2 (it creates the tar archive for dir2 directory)</a:t>
            </a:r>
          </a:p>
          <a:p>
            <a:pPr>
              <a:spcBef>
                <a:spcPct val="0"/>
              </a:spcBef>
              <a:spcAft>
                <a:spcPct val="0"/>
              </a:spcAft>
              <a:buClrTx/>
              <a:buFontTx/>
              <a:buNone/>
            </a:pPr>
            <a:r>
              <a:rPr lang="en-US" altLang="en-US" dirty="0">
                <a:latin typeface="Cambria" panose="02040503050406030204" pitchFamily="18" charset="0"/>
                <a:cs typeface="Times New Roman" pitchFamily="18" charset="0"/>
              </a:rPr>
              <a:t>- tar -</a:t>
            </a:r>
            <a:r>
              <a:rPr lang="en-US" altLang="en-US" dirty="0" err="1">
                <a:latin typeface="Cambria" panose="02040503050406030204" pitchFamily="18" charset="0"/>
                <a:cs typeface="Times New Roman" pitchFamily="18" charset="0"/>
              </a:rPr>
              <a:t>cvf</a:t>
            </a:r>
            <a:r>
              <a:rPr lang="en-US" altLang="en-US" dirty="0">
                <a:latin typeface="Cambria" panose="02040503050406030204" pitchFamily="18" charset="0"/>
                <a:cs typeface="Times New Roman" pitchFamily="18" charset="0"/>
              </a:rPr>
              <a:t> ex.tar f1 f2 f3 (it creates the tar archive with files f1, f2, f3)</a:t>
            </a:r>
          </a:p>
          <a:p>
            <a:pPr>
              <a:spcBef>
                <a:spcPct val="0"/>
              </a:spcBef>
              <a:spcAft>
                <a:spcPct val="0"/>
              </a:spcAft>
              <a:buClrTx/>
              <a:buFontTx/>
              <a:buChar char="-"/>
            </a:pPr>
            <a:r>
              <a:rPr lang="en-US" altLang="en-US" dirty="0">
                <a:latin typeface="Cambria" panose="02040503050406030204" pitchFamily="18" charset="0"/>
                <a:cs typeface="Times New Roman" pitchFamily="18" charset="0"/>
              </a:rPr>
              <a:t>tar -</a:t>
            </a:r>
            <a:r>
              <a:rPr lang="en-US" altLang="en-US" dirty="0" err="1">
                <a:latin typeface="Cambria" panose="02040503050406030204" pitchFamily="18" charset="0"/>
                <a:cs typeface="Times New Roman" pitchFamily="18" charset="0"/>
              </a:rPr>
              <a:t>tvf</a:t>
            </a:r>
            <a:r>
              <a:rPr lang="en-US" altLang="en-US" dirty="0">
                <a:latin typeface="Cambria" panose="02040503050406030204" pitchFamily="18" charset="0"/>
                <a:cs typeface="Times New Roman" pitchFamily="18" charset="0"/>
              </a:rPr>
              <a:t> ex.tar (to view the contents of an archive)</a:t>
            </a:r>
          </a:p>
          <a:p>
            <a:pPr>
              <a:spcBef>
                <a:spcPct val="0"/>
              </a:spcBef>
              <a:spcAft>
                <a:spcPct val="0"/>
              </a:spcAft>
              <a:buClrTx/>
              <a:buFontTx/>
              <a:buChar char="-"/>
            </a:pPr>
            <a:r>
              <a:rPr lang="en-US" altLang="en-US" dirty="0">
                <a:latin typeface="Cambria" panose="02040503050406030204" pitchFamily="18" charset="0"/>
                <a:cs typeface="Times New Roman" pitchFamily="18" charset="0"/>
              </a:rPr>
              <a:t>tar -</a:t>
            </a:r>
            <a:r>
              <a:rPr lang="en-US" altLang="en-US" dirty="0" err="1">
                <a:latin typeface="Cambria" panose="02040503050406030204" pitchFamily="18" charset="0"/>
                <a:cs typeface="Times New Roman" pitchFamily="18" charset="0"/>
              </a:rPr>
              <a:t>xvf</a:t>
            </a:r>
            <a:r>
              <a:rPr lang="en-US" altLang="en-US" dirty="0">
                <a:latin typeface="Cambria" panose="02040503050406030204" pitchFamily="18" charset="0"/>
                <a:cs typeface="Times New Roman" pitchFamily="18" charset="0"/>
              </a:rPr>
              <a:t> myfile.tar (extraction from the </a:t>
            </a:r>
            <a:r>
              <a:rPr lang="en-US" altLang="en-US" b="1" i="1" dirty="0">
                <a:latin typeface="Cambria" panose="02040503050406030204" pitchFamily="18" charset="0"/>
                <a:cs typeface="Times New Roman" pitchFamily="18" charset="0"/>
              </a:rPr>
              <a:t>tar file</a:t>
            </a:r>
            <a:r>
              <a:rPr lang="en-US" altLang="en-US" dirty="0">
                <a:latin typeface="Cambria" panose="02040503050406030204" pitchFamily="18" charset="0"/>
                <a:cs typeface="Times New Roman" pitchFamily="18" charset="0"/>
              </a:rPr>
              <a:t>)</a:t>
            </a:r>
          </a:p>
          <a:p>
            <a:pPr>
              <a:spcBef>
                <a:spcPct val="0"/>
              </a:spcBef>
              <a:spcAft>
                <a:spcPct val="0"/>
              </a:spcAft>
              <a:buClrTx/>
              <a:buFontTx/>
              <a:buChar char="-"/>
            </a:pPr>
            <a:r>
              <a:rPr lang="en-US" altLang="en-US" dirty="0">
                <a:latin typeface="Cambria" panose="02040503050406030204" pitchFamily="18" charset="0"/>
                <a:cs typeface="Times New Roman" pitchFamily="18" charset="0"/>
              </a:rPr>
              <a:t>tar –</a:t>
            </a:r>
            <a:r>
              <a:rPr lang="en-US" altLang="en-US" dirty="0" err="1">
                <a:latin typeface="Cambria" panose="02040503050406030204" pitchFamily="18" charset="0"/>
                <a:cs typeface="Times New Roman" pitchFamily="18" charset="0"/>
              </a:rPr>
              <a:t>zcvf</a:t>
            </a:r>
            <a:r>
              <a:rPr lang="en-US" altLang="en-US" dirty="0">
                <a:latin typeface="Cambria" panose="02040503050406030204" pitchFamily="18" charset="0"/>
                <a:cs typeface="Times New Roman" pitchFamily="18" charset="0"/>
              </a:rPr>
              <a:t> </a:t>
            </a:r>
            <a:r>
              <a:rPr lang="en-US" altLang="en-US" dirty="0" err="1">
                <a:latin typeface="Cambria" panose="02040503050406030204" pitchFamily="18" charset="0"/>
                <a:cs typeface="Times New Roman" pitchFamily="18" charset="0"/>
              </a:rPr>
              <a:t>mybackups</a:t>
            </a:r>
            <a:r>
              <a:rPr lang="en-US" altLang="en-US" dirty="0">
                <a:latin typeface="Cambria" panose="02040503050406030204" pitchFamily="18" charset="0"/>
                <a:cs typeface="Times New Roman" pitchFamily="18" charset="0"/>
              </a:rPr>
              <a:t>/udev.tar.gz /</a:t>
            </a:r>
            <a:r>
              <a:rPr lang="en-US" altLang="en-US" dirty="0" err="1">
                <a:latin typeface="Cambria" panose="02040503050406030204" pitchFamily="18" charset="0"/>
                <a:cs typeface="Times New Roman" pitchFamily="18" charset="0"/>
              </a:rPr>
              <a:t>etc</a:t>
            </a:r>
            <a:r>
              <a:rPr lang="en-US" altLang="en-US" dirty="0">
                <a:latin typeface="Cambria" panose="02040503050406030204" pitchFamily="18" charset="0"/>
                <a:cs typeface="Times New Roman" pitchFamily="18" charset="0"/>
              </a:rPr>
              <a:t>/</a:t>
            </a:r>
            <a:r>
              <a:rPr lang="en-US" altLang="en-US" dirty="0" err="1">
                <a:latin typeface="Cambria" panose="02040503050406030204" pitchFamily="18" charset="0"/>
                <a:cs typeface="Times New Roman" pitchFamily="18" charset="0"/>
              </a:rPr>
              <a:t>udev</a:t>
            </a:r>
            <a:r>
              <a:rPr lang="en-US" altLang="en-US" dirty="0">
                <a:latin typeface="Cambria" panose="02040503050406030204" pitchFamily="18" charset="0"/>
                <a:cs typeface="Times New Roman" pitchFamily="18" charset="0"/>
              </a:rPr>
              <a:t> (To create a tar file that is compressed use -z option: The -z option makes use of the </a:t>
            </a:r>
            <a:r>
              <a:rPr lang="en-US" altLang="en-US" dirty="0" err="1">
                <a:latin typeface="Cambria" panose="02040503050406030204" pitchFamily="18" charset="0"/>
                <a:cs typeface="Times New Roman" pitchFamily="18" charset="0"/>
              </a:rPr>
              <a:t>gzip</a:t>
            </a:r>
            <a:r>
              <a:rPr lang="en-US" altLang="en-US" dirty="0">
                <a:latin typeface="Cambria" panose="02040503050406030204" pitchFamily="18" charset="0"/>
                <a:cs typeface="Times New Roman" pitchFamily="18" charset="0"/>
              </a:rPr>
              <a:t> utility to perform compression)</a:t>
            </a:r>
          </a:p>
          <a:p>
            <a:pPr>
              <a:spcBef>
                <a:spcPct val="0"/>
              </a:spcBef>
              <a:spcAft>
                <a:spcPct val="0"/>
              </a:spcAft>
              <a:buClrTx/>
              <a:buFontTx/>
              <a:buChar char="-"/>
            </a:pPr>
            <a:r>
              <a:rPr lang="en-US" altLang="en-US" dirty="0">
                <a:latin typeface="Cambria" panose="02040503050406030204" pitchFamily="18" charset="0"/>
                <a:cs typeface="Times New Roman" pitchFamily="18" charset="0"/>
              </a:rPr>
              <a:t>tar -</a:t>
            </a:r>
            <a:r>
              <a:rPr lang="en-US" altLang="en-US" dirty="0" err="1">
                <a:latin typeface="Cambria" panose="02040503050406030204" pitchFamily="18" charset="0"/>
                <a:cs typeface="Times New Roman" pitchFamily="18" charset="0"/>
              </a:rPr>
              <a:t>czf</a:t>
            </a:r>
            <a:r>
              <a:rPr lang="en-US" altLang="en-US" dirty="0">
                <a:latin typeface="Cambria" panose="02040503050406030204" pitchFamily="18" charset="0"/>
                <a:cs typeface="Times New Roman" pitchFamily="18" charset="0"/>
              </a:rPr>
              <a:t> a_files.tar.gz a*</a:t>
            </a:r>
          </a:p>
          <a:p>
            <a:pPr>
              <a:spcBef>
                <a:spcPct val="0"/>
              </a:spcBef>
              <a:spcAft>
                <a:spcPct val="0"/>
              </a:spcAft>
              <a:buClrTx/>
              <a:buNone/>
            </a:pPr>
            <a:endParaRPr lang="en-US" altLang="en-US" dirty="0">
              <a:latin typeface="Cambria" panose="02040503050406030204" pitchFamily="18" charset="0"/>
              <a:cs typeface="Times New Roman" pitchFamily="18" charset="0"/>
            </a:endParaRPr>
          </a:p>
          <a:p>
            <a:pPr>
              <a:spcBef>
                <a:spcPct val="0"/>
              </a:spcBef>
              <a:spcAft>
                <a:spcPct val="0"/>
              </a:spcAft>
              <a:buClrTx/>
              <a:buNone/>
            </a:pPr>
            <a:r>
              <a:rPr lang="en-US" altLang="en-US" dirty="0">
                <a:latin typeface="Cambria" panose="02040503050406030204" pitchFamily="18" charset="0"/>
                <a:cs typeface="Times New Roman" pitchFamily="18" charset="0"/>
              </a:rPr>
              <a:t>To add a file to an existing archive, use the -r option to the tar command:</a:t>
            </a:r>
          </a:p>
          <a:p>
            <a:pPr>
              <a:spcBef>
                <a:spcPct val="0"/>
              </a:spcBef>
              <a:spcAft>
                <a:spcPct val="0"/>
              </a:spcAft>
              <a:buClrTx/>
              <a:buNone/>
            </a:pPr>
            <a:r>
              <a:rPr lang="en-US" altLang="en-US" dirty="0">
                <a:latin typeface="Courier New" panose="02070309020205020404" pitchFamily="49" charset="0"/>
                <a:cs typeface="Courier New" panose="02070309020205020404" pitchFamily="49" charset="0"/>
              </a:rPr>
              <a:t>tar -</a:t>
            </a:r>
            <a:r>
              <a:rPr lang="en-US" altLang="en-US" dirty="0" err="1">
                <a:latin typeface="Courier New" panose="02070309020205020404" pitchFamily="49" charset="0"/>
                <a:cs typeface="Courier New" panose="02070309020205020404" pitchFamily="49" charset="0"/>
              </a:rPr>
              <a:t>rvf</a:t>
            </a:r>
            <a:r>
              <a:rPr lang="en-US" altLang="en-US" dirty="0">
                <a:latin typeface="Courier New" panose="02070309020205020404" pitchFamily="49" charset="0"/>
                <a:cs typeface="Courier New" panose="02070309020205020404" pitchFamily="49" charset="0"/>
              </a:rPr>
              <a:t> udev.tar /</a:t>
            </a:r>
            <a:r>
              <a:rPr lang="en-US" altLang="en-US" dirty="0" err="1">
                <a:latin typeface="Courier New" panose="02070309020205020404" pitchFamily="49" charset="0"/>
                <a:cs typeface="Courier New" panose="02070309020205020404" pitchFamily="49" charset="0"/>
              </a:rPr>
              <a:t>etc</a:t>
            </a:r>
            <a:r>
              <a:rPr lang="en-US" altLang="en-US" dirty="0">
                <a:latin typeface="Courier New" panose="02070309020205020404" pitchFamily="49" charset="0"/>
                <a:cs typeface="Courier New" panose="02070309020205020404" pitchFamily="49" charset="0"/>
              </a:rPr>
              <a:t>/hosts</a:t>
            </a:r>
          </a:p>
          <a:p>
            <a:pPr>
              <a:spcBef>
                <a:spcPct val="0"/>
              </a:spcBef>
              <a:spcAft>
                <a:spcPct val="0"/>
              </a:spcAft>
              <a:buClrTx/>
              <a:buFontTx/>
              <a:buChar char="-"/>
            </a:pPr>
            <a:endParaRPr lang="en-US" altLang="en-US" dirty="0">
              <a:latin typeface="Cambria" panose="02040503050406030204" pitchFamily="18" charset="0"/>
              <a:cs typeface="Times New Roman" pitchFamily="18" charset="0"/>
            </a:endParaRPr>
          </a:p>
          <a:p>
            <a:pPr>
              <a:spcBef>
                <a:spcPct val="0"/>
              </a:spcBef>
              <a:spcAft>
                <a:spcPct val="0"/>
              </a:spcAft>
              <a:buClrTx/>
              <a:buNone/>
            </a:pPr>
            <a:r>
              <a:rPr lang="en-US" altLang="en-US" dirty="0">
                <a:latin typeface="Cambria" panose="02040503050406030204" pitchFamily="18" charset="0"/>
                <a:cs typeface="Times New Roman" pitchFamily="18" charset="0"/>
              </a:rPr>
              <a:t>The modern alternative for incremental backup is </a:t>
            </a:r>
            <a:r>
              <a:rPr lang="en-US" altLang="en-US" b="1" i="1" dirty="0" err="1">
                <a:latin typeface="Cambria" panose="02040503050406030204" pitchFamily="18" charset="0"/>
                <a:cs typeface="Times New Roman" pitchFamily="18" charset="0"/>
              </a:rPr>
              <a:t>rsync</a:t>
            </a:r>
            <a:r>
              <a:rPr lang="en-US" altLang="en-US" dirty="0">
                <a:latin typeface="Cambria" panose="02040503050406030204" pitchFamily="18" charset="0"/>
                <a:cs typeface="Times New Roman" pitchFamily="18" charset="0"/>
              </a:rPr>
              <a:t> – it transfers only changed files, works locally and via SSH: </a:t>
            </a:r>
          </a:p>
          <a:p>
            <a:pPr>
              <a:spcBef>
                <a:spcPct val="0"/>
              </a:spcBef>
              <a:spcAft>
                <a:spcPct val="0"/>
              </a:spcAft>
              <a:buClrTx/>
              <a:buNone/>
            </a:pPr>
            <a:r>
              <a:rPr lang="en-US" altLang="en-US" dirty="0" err="1">
                <a:latin typeface="Courier New" panose="02070309020205020404" pitchFamily="49" charset="0"/>
                <a:cs typeface="Courier New" panose="02070309020205020404" pitchFamily="49" charset="0"/>
              </a:rPr>
              <a:t>rsync</a:t>
            </a:r>
            <a:r>
              <a:rPr lang="en-US" altLang="en-US" dirty="0">
                <a:latin typeface="Courier New" panose="02070309020205020404" pitchFamily="49" charset="0"/>
                <a:cs typeface="Courier New" panose="02070309020205020404" pitchFamily="49" charset="0"/>
              </a:rPr>
              <a:t> -</a:t>
            </a:r>
            <a:r>
              <a:rPr lang="en-US" altLang="en-US" dirty="0" err="1">
                <a:latin typeface="Courier New" panose="02070309020205020404" pitchFamily="49" charset="0"/>
                <a:cs typeface="Courier New" panose="02070309020205020404" pitchFamily="49" charset="0"/>
              </a:rPr>
              <a:t>avh</a:t>
            </a:r>
            <a:r>
              <a:rPr lang="en-US" altLang="en-US" dirty="0">
                <a:latin typeface="Courier New" panose="02070309020205020404" pitchFamily="49" charset="0"/>
                <a:cs typeface="Courier New" panose="02070309020205020404" pitchFamily="49" charset="0"/>
              </a:rPr>
              <a:t> --progress /home/user/ /backup/user/</a:t>
            </a:r>
          </a:p>
          <a:p>
            <a:pPr>
              <a:spcBef>
                <a:spcPct val="0"/>
              </a:spcBef>
              <a:spcAft>
                <a:spcPct val="0"/>
              </a:spcAft>
              <a:buClrTx/>
              <a:buFontTx/>
              <a:buChar char="-"/>
            </a:pPr>
            <a:endParaRPr lang="en-US" altLang="en-US" dirty="0">
              <a:latin typeface="Cambria" panose="02040503050406030204" pitchFamily="18" charset="0"/>
              <a:cs typeface="Times New Roman" pitchFamily="18" charset="0"/>
            </a:endParaRPr>
          </a:p>
          <a:p>
            <a:pPr>
              <a:spcBef>
                <a:spcPct val="0"/>
              </a:spcBef>
              <a:spcAft>
                <a:spcPct val="0"/>
              </a:spcAft>
              <a:buClrTx/>
              <a:buFontTx/>
              <a:buNone/>
            </a:pPr>
            <a:endParaRPr lang="en-US" altLang="en-US" b="1"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14258941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Compression commands- UNIX/Linux</a:t>
            </a:r>
          </a:p>
        </p:txBody>
      </p:sp>
      <p:sp>
        <p:nvSpPr>
          <p:cNvPr id="6147" name="Rectangle 3"/>
          <p:cNvSpPr>
            <a:spLocks noGrp="1" noChangeArrowheads="1"/>
          </p:cNvSpPr>
          <p:nvPr>
            <p:ph type="body" idx="1"/>
          </p:nvPr>
        </p:nvSpPr>
        <p:spPr/>
        <p:txBody>
          <a:bodyPr/>
          <a:lstStyle/>
          <a:p>
            <a:pPr>
              <a:buFontTx/>
              <a:buNone/>
            </a:pPr>
            <a:endParaRPr lang="en-US" altLang="en-US">
              <a:latin typeface="Cambria" panose="02040503050406030204" pitchFamily="18" charset="0"/>
              <a:cs typeface="Times New Roman" pitchFamily="18" charset="0"/>
            </a:endParaRPr>
          </a:p>
          <a:p>
            <a:endParaRPr lang="en-US" altLang="en-US">
              <a:latin typeface="Cambria" panose="02040503050406030204" pitchFamily="18" charset="0"/>
              <a:cs typeface="Times New Roman" pitchFamily="18" charset="0"/>
            </a:endParaRPr>
          </a:p>
        </p:txBody>
      </p:sp>
      <p:sp>
        <p:nvSpPr>
          <p:cNvPr id="6148" name="Text Box 4"/>
          <p:cNvSpPr txBox="1">
            <a:spLocks noChangeArrowheads="1"/>
          </p:cNvSpPr>
          <p:nvPr/>
        </p:nvSpPr>
        <p:spPr bwMode="auto">
          <a:xfrm>
            <a:off x="454025" y="1070656"/>
            <a:ext cx="8689975"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spcBef>
                <a:spcPct val="0"/>
              </a:spcBef>
              <a:spcAft>
                <a:spcPct val="0"/>
              </a:spcAft>
              <a:buClrTx/>
              <a:buFontTx/>
              <a:buNone/>
            </a:pPr>
            <a:r>
              <a:rPr lang="en-US" altLang="en-US" b="1" dirty="0">
                <a:latin typeface="Cambria" panose="02040503050406030204" pitchFamily="18" charset="0"/>
                <a:cs typeface="Times New Roman" pitchFamily="18" charset="0"/>
              </a:rPr>
              <a:t>GNU compression program: </a:t>
            </a:r>
            <a:r>
              <a:rPr lang="en-US" altLang="en-US" b="1" dirty="0" err="1">
                <a:latin typeface="Cambria" panose="02040503050406030204" pitchFamily="18" charset="0"/>
                <a:cs typeface="Times New Roman" pitchFamily="18" charset="0"/>
              </a:rPr>
              <a:t>gzip</a:t>
            </a:r>
            <a:endParaRPr lang="ro-RO" altLang="en-US" b="1" dirty="0">
              <a:latin typeface="Cambria" panose="02040503050406030204" pitchFamily="18" charset="0"/>
              <a:cs typeface="Times New Roman" pitchFamily="18" charset="0"/>
            </a:endParaRPr>
          </a:p>
          <a:p>
            <a:pPr>
              <a:spcBef>
                <a:spcPct val="0"/>
              </a:spcBef>
              <a:spcAft>
                <a:spcPct val="0"/>
              </a:spcAft>
              <a:buClrTx/>
              <a:buFontTx/>
              <a:buNone/>
            </a:pPr>
            <a:r>
              <a:rPr lang="en-US" altLang="en-US" dirty="0">
                <a:latin typeface="Cambria" panose="02040503050406030204" pitchFamily="18" charset="0"/>
                <a:cs typeface="Times New Roman" pitchFamily="18" charset="0"/>
              </a:rPr>
              <a:t>The </a:t>
            </a:r>
            <a:r>
              <a:rPr lang="en-US" altLang="en-US" b="1" dirty="0" err="1">
                <a:latin typeface="Cambria" panose="02040503050406030204" pitchFamily="18" charset="0"/>
                <a:cs typeface="Times New Roman" pitchFamily="18" charset="0"/>
              </a:rPr>
              <a:t>gzip</a:t>
            </a:r>
            <a:r>
              <a:rPr lang="en-US" altLang="en-US" b="1"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creates a smaller file with </a:t>
            </a:r>
            <a:r>
              <a:rPr lang="en-US" altLang="en-US" b="1" dirty="0">
                <a:latin typeface="Cambria" panose="02040503050406030204" pitchFamily="18" charset="0"/>
                <a:cs typeface="Times New Roman" pitchFamily="18" charset="0"/>
              </a:rPr>
              <a:t>.</a:t>
            </a:r>
            <a:r>
              <a:rPr lang="en-US" altLang="en-US" b="1" dirty="0" err="1">
                <a:latin typeface="Cambria" panose="02040503050406030204" pitchFamily="18" charset="0"/>
                <a:cs typeface="Times New Roman" pitchFamily="18" charset="0"/>
              </a:rPr>
              <a:t>gz</a:t>
            </a:r>
            <a:r>
              <a:rPr lang="en-US" altLang="en-US" b="1"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extension.</a:t>
            </a:r>
            <a:r>
              <a:rPr lang="en-US" altLang="en-US" b="1"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For example, the command:</a:t>
            </a:r>
          </a:p>
          <a:p>
            <a:pPr>
              <a:spcBef>
                <a:spcPct val="0"/>
              </a:spcBef>
              <a:spcAft>
                <a:spcPct val="0"/>
              </a:spcAft>
              <a:buClrTx/>
              <a:buFontTx/>
              <a:buNone/>
            </a:pPr>
            <a:r>
              <a:rPr lang="en-US" altLang="en-US" b="1" dirty="0" err="1">
                <a:latin typeface="Cambria" panose="02040503050406030204" pitchFamily="18" charset="0"/>
                <a:cs typeface="Times New Roman" pitchFamily="18" charset="0"/>
              </a:rPr>
              <a:t>gzip</a:t>
            </a:r>
            <a:r>
              <a:rPr lang="en-US" altLang="en-US" b="1" dirty="0">
                <a:latin typeface="Cambria" panose="02040503050406030204" pitchFamily="18" charset="0"/>
                <a:cs typeface="Times New Roman" pitchFamily="18" charset="0"/>
              </a:rPr>
              <a:t> student</a:t>
            </a:r>
          </a:p>
          <a:p>
            <a:pPr>
              <a:spcBef>
                <a:spcPct val="0"/>
              </a:spcBef>
              <a:spcAft>
                <a:spcPct val="0"/>
              </a:spcAft>
              <a:buClrTx/>
              <a:buFontTx/>
              <a:buNone/>
            </a:pPr>
            <a:r>
              <a:rPr lang="en-US" altLang="en-US" dirty="0">
                <a:latin typeface="Cambria" panose="02040503050406030204" pitchFamily="18" charset="0"/>
                <a:cs typeface="Times New Roman" pitchFamily="18" charset="0"/>
              </a:rPr>
              <a:t>the </a:t>
            </a:r>
            <a:r>
              <a:rPr lang="en-US" altLang="en-US" b="1" dirty="0">
                <a:latin typeface="Cambria" panose="02040503050406030204" pitchFamily="18" charset="0"/>
                <a:cs typeface="Times New Roman" pitchFamily="18" charset="0"/>
              </a:rPr>
              <a:t>student</a:t>
            </a:r>
            <a:r>
              <a:rPr lang="en-US" altLang="en-US" dirty="0">
                <a:latin typeface="Cambria" panose="02040503050406030204" pitchFamily="18" charset="0"/>
                <a:cs typeface="Times New Roman" pitchFamily="18" charset="0"/>
              </a:rPr>
              <a:t> file will be transformed into a compressed file called </a:t>
            </a:r>
            <a:r>
              <a:rPr lang="en-US" altLang="en-US" i="1" dirty="0">
                <a:latin typeface="Cambria" panose="02040503050406030204" pitchFamily="18" charset="0"/>
                <a:cs typeface="Times New Roman" pitchFamily="18" charset="0"/>
              </a:rPr>
              <a:t>student.gz </a:t>
            </a:r>
          </a:p>
          <a:p>
            <a:pPr>
              <a:spcBef>
                <a:spcPct val="0"/>
              </a:spcBef>
              <a:spcAft>
                <a:spcPct val="0"/>
              </a:spcAft>
              <a:buClrTx/>
              <a:buFontTx/>
              <a:buNone/>
            </a:pPr>
            <a:endParaRPr lang="en-US" altLang="en-US" b="1" dirty="0">
              <a:latin typeface="Cambria" panose="02040503050406030204" pitchFamily="18" charset="0"/>
              <a:cs typeface="Times New Roman" pitchFamily="18" charset="0"/>
            </a:endParaRPr>
          </a:p>
          <a:p>
            <a:pPr>
              <a:spcBef>
                <a:spcPct val="0"/>
              </a:spcBef>
              <a:spcAft>
                <a:spcPct val="0"/>
              </a:spcAft>
              <a:buClrTx/>
              <a:buFontTx/>
              <a:buNone/>
            </a:pPr>
            <a:r>
              <a:rPr lang="en-US" altLang="en-US" b="1" dirty="0" err="1">
                <a:latin typeface="Cambria" panose="02040503050406030204" pitchFamily="18" charset="0"/>
                <a:cs typeface="Times New Roman" pitchFamily="18" charset="0"/>
              </a:rPr>
              <a:t>gzip</a:t>
            </a:r>
            <a:r>
              <a:rPr lang="en-US" altLang="en-US" b="1" dirty="0">
                <a:latin typeface="Cambria" panose="02040503050406030204" pitchFamily="18" charset="0"/>
                <a:cs typeface="Times New Roman" pitchFamily="18" charset="0"/>
              </a:rPr>
              <a:t> –l student.gz </a:t>
            </a:r>
          </a:p>
          <a:p>
            <a:pPr>
              <a:spcBef>
                <a:spcPct val="0"/>
              </a:spcBef>
              <a:spcAft>
                <a:spcPct val="0"/>
              </a:spcAft>
              <a:buClrTx/>
              <a:buFontTx/>
              <a:buNone/>
            </a:pPr>
            <a:r>
              <a:rPr lang="en-US" altLang="en-US" dirty="0">
                <a:latin typeface="Cambria" panose="02040503050406030204" pitchFamily="18" charset="0"/>
                <a:cs typeface="Times New Roman" pitchFamily="18" charset="0"/>
              </a:rPr>
              <a:t>will offer information about the compression ratio</a:t>
            </a:r>
          </a:p>
          <a:p>
            <a:pPr>
              <a:spcBef>
                <a:spcPct val="0"/>
              </a:spcBef>
              <a:spcAft>
                <a:spcPct val="0"/>
              </a:spcAft>
              <a:buClrTx/>
              <a:buFontTx/>
              <a:buNone/>
            </a:pPr>
            <a:r>
              <a:rPr lang="en-US" altLang="en-US" b="1" dirty="0">
                <a:latin typeface="Cambria" panose="02040503050406030204" pitchFamily="18" charset="0"/>
                <a:cs typeface="Times New Roman" pitchFamily="18" charset="0"/>
              </a:rPr>
              <a:t> </a:t>
            </a:r>
            <a:endParaRPr lang="ro-RO" altLang="en-US" b="1" dirty="0">
              <a:latin typeface="Cambria" panose="02040503050406030204" pitchFamily="18" charset="0"/>
              <a:cs typeface="Times New Roman" pitchFamily="18" charset="0"/>
            </a:endParaRPr>
          </a:p>
          <a:p>
            <a:pPr>
              <a:spcBef>
                <a:spcPct val="0"/>
              </a:spcBef>
              <a:spcAft>
                <a:spcPct val="0"/>
              </a:spcAft>
              <a:buClrTx/>
              <a:buFontTx/>
              <a:buNone/>
            </a:pPr>
            <a:r>
              <a:rPr lang="en-US" altLang="en-US" b="1" dirty="0" err="1">
                <a:latin typeface="Cambria" panose="02040503050406030204" pitchFamily="18" charset="0"/>
                <a:cs typeface="Times New Roman" pitchFamily="18" charset="0"/>
              </a:rPr>
              <a:t>gunzip</a:t>
            </a:r>
            <a:r>
              <a:rPr lang="en-US" altLang="en-US" b="1" dirty="0">
                <a:latin typeface="Cambria" panose="02040503050406030204" pitchFamily="18" charset="0"/>
                <a:cs typeface="Times New Roman" pitchFamily="18" charset="0"/>
              </a:rPr>
              <a:t> (</a:t>
            </a:r>
            <a:r>
              <a:rPr lang="en-US" altLang="en-US" b="1" dirty="0" err="1">
                <a:latin typeface="Cambria" panose="02040503050406030204" pitchFamily="18" charset="0"/>
                <a:cs typeface="Times New Roman" pitchFamily="18" charset="0"/>
              </a:rPr>
              <a:t>gzip</a:t>
            </a:r>
            <a:r>
              <a:rPr lang="en-US" altLang="en-US" b="1" dirty="0">
                <a:latin typeface="Cambria" panose="02040503050406030204" pitchFamily="18" charset="0"/>
                <a:cs typeface="Times New Roman" pitchFamily="18" charset="0"/>
              </a:rPr>
              <a:t> –d) </a:t>
            </a:r>
            <a:r>
              <a:rPr lang="en-US" altLang="en-US" dirty="0">
                <a:latin typeface="Cambria" panose="02040503050406030204" pitchFamily="18" charset="0"/>
                <a:cs typeface="Times New Roman" pitchFamily="18" charset="0"/>
              </a:rPr>
              <a:t>is used for decompression</a:t>
            </a:r>
          </a:p>
          <a:p>
            <a:pPr>
              <a:spcBef>
                <a:spcPct val="0"/>
              </a:spcBef>
              <a:spcAft>
                <a:spcPct val="0"/>
              </a:spcAft>
              <a:buClrTx/>
              <a:buFontTx/>
              <a:buNone/>
            </a:pPr>
            <a:r>
              <a:rPr lang="en-US" altLang="en-US" b="1" dirty="0">
                <a:latin typeface="Cambria" panose="02040503050406030204" pitchFamily="18" charset="0"/>
                <a:cs typeface="Times New Roman" pitchFamily="18" charset="0"/>
              </a:rPr>
              <a:t>Note:</a:t>
            </a:r>
            <a:r>
              <a:rPr lang="en-US" altLang="en-US" dirty="0">
                <a:latin typeface="Cambria" panose="02040503050406030204" pitchFamily="18" charset="0"/>
                <a:cs typeface="Times New Roman" pitchFamily="18" charset="0"/>
              </a:rPr>
              <a:t> We may find on Linux the </a:t>
            </a:r>
            <a:r>
              <a:rPr lang="en-US" altLang="en-US" b="1" dirty="0">
                <a:latin typeface="Cambria" panose="02040503050406030204" pitchFamily="18" charset="0"/>
                <a:cs typeface="Times New Roman" pitchFamily="18" charset="0"/>
              </a:rPr>
              <a:t>zip</a:t>
            </a:r>
            <a:r>
              <a:rPr lang="en-US" altLang="en-US" dirty="0">
                <a:latin typeface="Cambria" panose="02040503050406030204" pitchFamily="18" charset="0"/>
                <a:cs typeface="Times New Roman" pitchFamily="18" charset="0"/>
              </a:rPr>
              <a:t> and </a:t>
            </a:r>
            <a:r>
              <a:rPr lang="en-US" altLang="en-US" b="1" dirty="0">
                <a:latin typeface="Cambria" panose="02040503050406030204" pitchFamily="18" charset="0"/>
                <a:cs typeface="Times New Roman" pitchFamily="18" charset="0"/>
              </a:rPr>
              <a:t>unzip </a:t>
            </a:r>
            <a:r>
              <a:rPr lang="en-US" altLang="en-US" dirty="0">
                <a:latin typeface="Cambria" panose="02040503050406030204" pitchFamily="18" charset="0"/>
                <a:cs typeface="Times New Roman" pitchFamily="18" charset="0"/>
              </a:rPr>
              <a:t>commands, similar with Windows versions. In this case we may work with </a:t>
            </a:r>
            <a:r>
              <a:rPr lang="en-US" altLang="en-US" i="1" dirty="0">
                <a:latin typeface="Cambria" panose="02040503050406030204" pitchFamily="18" charset="0"/>
                <a:cs typeface="Times New Roman" pitchFamily="18" charset="0"/>
              </a:rPr>
              <a:t>zip</a:t>
            </a:r>
            <a:r>
              <a:rPr lang="en-US" altLang="en-US" dirty="0">
                <a:latin typeface="Cambria" panose="02040503050406030204" pitchFamily="18" charset="0"/>
                <a:cs typeface="Times New Roman" pitchFamily="18" charset="0"/>
              </a:rPr>
              <a:t> files compressed on Windows</a:t>
            </a:r>
            <a:r>
              <a:rPr lang="ro-RO" altLang="en-US" dirty="0">
                <a:latin typeface="Cambria" panose="02040503050406030204" pitchFamily="18" charset="0"/>
                <a:cs typeface="Times New Roman" pitchFamily="18" charset="0"/>
              </a:rPr>
              <a:t>.</a:t>
            </a:r>
            <a:endParaRPr lang="en-US" altLang="en-US" dirty="0">
              <a:latin typeface="Cambria" panose="02040503050406030204" pitchFamily="18" charset="0"/>
              <a:cs typeface="Times New Roman" pitchFamily="18" charset="0"/>
            </a:endParaRPr>
          </a:p>
          <a:p>
            <a:pPr>
              <a:spcBef>
                <a:spcPct val="0"/>
              </a:spcBef>
              <a:spcAft>
                <a:spcPct val="0"/>
              </a:spcAft>
              <a:buClrTx/>
              <a:buFontTx/>
              <a:buNone/>
            </a:pPr>
            <a:endParaRPr lang="en-US" altLang="en-US" b="1" dirty="0">
              <a:latin typeface="Cambria" panose="02040503050406030204" pitchFamily="18" charset="0"/>
              <a:cs typeface="Times New Roman" pitchFamily="18" charset="0"/>
            </a:endParaRPr>
          </a:p>
          <a:p>
            <a:pPr>
              <a:spcBef>
                <a:spcPct val="0"/>
              </a:spcBef>
              <a:spcAft>
                <a:spcPct val="0"/>
              </a:spcAft>
              <a:buClrTx/>
              <a:buFontTx/>
              <a:buNone/>
            </a:pPr>
            <a:r>
              <a:rPr lang="en-US" altLang="en-US" b="1" dirty="0">
                <a:latin typeface="Cambria" panose="02040503050406030204" pitchFamily="18" charset="0"/>
                <a:cs typeface="Times New Roman" pitchFamily="18" charset="0"/>
              </a:rPr>
              <a:t>zip home.zip *</a:t>
            </a:r>
            <a:r>
              <a:rPr lang="en-US" altLang="en-US" dirty="0">
                <a:latin typeface="Cambria" panose="02040503050406030204" pitchFamily="18" charset="0"/>
                <a:cs typeface="Times New Roman" pitchFamily="18" charset="0"/>
              </a:rPr>
              <a:t>   - will create an archive called </a:t>
            </a:r>
            <a:r>
              <a:rPr lang="en-US" altLang="en-US" b="1" dirty="0">
                <a:latin typeface="Cambria" panose="02040503050406030204" pitchFamily="18" charset="0"/>
                <a:cs typeface="Times New Roman" pitchFamily="18" charset="0"/>
              </a:rPr>
              <a:t>home.zip</a:t>
            </a:r>
            <a:r>
              <a:rPr lang="en-US" altLang="en-US" dirty="0">
                <a:latin typeface="Cambria" panose="02040503050406030204" pitchFamily="18" charset="0"/>
                <a:cs typeface="Times New Roman" pitchFamily="18" charset="0"/>
              </a:rPr>
              <a:t> from all files in the present working directory</a:t>
            </a:r>
          </a:p>
          <a:p>
            <a:pPr>
              <a:spcBef>
                <a:spcPct val="0"/>
              </a:spcBef>
              <a:spcAft>
                <a:spcPct val="0"/>
              </a:spcAft>
              <a:buClrTx/>
              <a:buFontTx/>
              <a:buNone/>
            </a:pPr>
            <a:r>
              <a:rPr lang="en-US" altLang="en-US" dirty="0">
                <a:latin typeface="Cambria" panose="02040503050406030204" pitchFamily="18" charset="0"/>
                <a:cs typeface="Times New Roman" pitchFamily="18" charset="0"/>
              </a:rPr>
              <a:t>The command: </a:t>
            </a:r>
            <a:r>
              <a:rPr lang="en-US" altLang="en-US" b="1" dirty="0">
                <a:latin typeface="Cambria" panose="02040503050406030204" pitchFamily="18" charset="0"/>
                <a:cs typeface="Times New Roman" pitchFamily="18" charset="0"/>
              </a:rPr>
              <a:t>unzip labs.zip </a:t>
            </a:r>
            <a:r>
              <a:rPr lang="en-US" altLang="en-US" dirty="0">
                <a:latin typeface="Cambria" panose="02040503050406030204" pitchFamily="18" charset="0"/>
                <a:cs typeface="Times New Roman" pitchFamily="18" charset="0"/>
              </a:rPr>
              <a:t>will extract all the files from the archive to the current directory</a:t>
            </a:r>
          </a:p>
          <a:p>
            <a:pPr>
              <a:spcBef>
                <a:spcPct val="0"/>
              </a:spcBef>
              <a:spcAft>
                <a:spcPct val="0"/>
              </a:spcAft>
              <a:buClrTx/>
              <a:buFontTx/>
              <a:buNone/>
            </a:pPr>
            <a:r>
              <a:rPr lang="en-US" altLang="en-US" b="1" dirty="0">
                <a:latin typeface="Cambria" panose="02040503050406030204" pitchFamily="18" charset="0"/>
                <a:cs typeface="Times New Roman" pitchFamily="18" charset="0"/>
              </a:rPr>
              <a:t>unzip –l labs.zip</a:t>
            </a:r>
            <a:r>
              <a:rPr lang="en-US" altLang="en-US" dirty="0">
                <a:latin typeface="Cambria" panose="02040503050406030204" pitchFamily="18" charset="0"/>
                <a:cs typeface="Times New Roman" pitchFamily="18" charset="0"/>
              </a:rPr>
              <a:t> will list the files in the .zip archives</a:t>
            </a:r>
          </a:p>
          <a:p>
            <a:pPr>
              <a:spcBef>
                <a:spcPct val="0"/>
              </a:spcBef>
              <a:spcAft>
                <a:spcPct val="0"/>
              </a:spcAft>
              <a:buClrTx/>
              <a:buFontTx/>
              <a:buNone/>
            </a:pPr>
            <a:endParaRPr lang="en-US" altLang="en-US"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1174122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File system structure – Windows</a:t>
            </a:r>
          </a:p>
        </p:txBody>
      </p:sp>
      <p:pic>
        <p:nvPicPr>
          <p:cNvPr id="3" name="Content Placeholder 2"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0" y="1594548"/>
            <a:ext cx="4740503" cy="4615752"/>
          </a:xfrm>
        </p:spPr>
      </p:pic>
      <p:sp>
        <p:nvSpPr>
          <p:cNvPr id="4" name="TextBox 3"/>
          <p:cNvSpPr txBox="1"/>
          <p:nvPr/>
        </p:nvSpPr>
        <p:spPr>
          <a:xfrm>
            <a:off x="3365500" y="1358900"/>
            <a:ext cx="2603500" cy="400110"/>
          </a:xfrm>
          <a:prstGeom prst="rect">
            <a:avLst/>
          </a:prstGeom>
          <a:noFill/>
        </p:spPr>
        <p:txBody>
          <a:bodyPr wrap="square" rtlCol="0">
            <a:spAutoFit/>
          </a:bodyPr>
          <a:lstStyle/>
          <a:p>
            <a:pPr algn="ctr">
              <a:buNone/>
            </a:pPr>
            <a:r>
              <a:rPr lang="en-US" b="1" dirty="0">
                <a:latin typeface="Cambria" panose="02040503050406030204" pitchFamily="18" charset="0"/>
                <a:ea typeface="Cambria" panose="02040503050406030204" pitchFamily="18" charset="0"/>
              </a:rPr>
              <a:t>Example:</a:t>
            </a:r>
          </a:p>
        </p:txBody>
      </p:sp>
    </p:spTree>
    <p:extLst>
      <p:ext uri="{BB962C8B-B14F-4D97-AF65-F5344CB8AC3E}">
        <p14:creationId xmlns:p14="http://schemas.microsoft.com/office/powerpoint/2010/main" val="29389394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Compression commands- UNIX/Linux</a:t>
            </a:r>
          </a:p>
        </p:txBody>
      </p:sp>
      <p:sp>
        <p:nvSpPr>
          <p:cNvPr id="6147" name="Rectangle 3"/>
          <p:cNvSpPr>
            <a:spLocks noGrp="1" noChangeArrowheads="1"/>
          </p:cNvSpPr>
          <p:nvPr>
            <p:ph type="body" idx="1"/>
          </p:nvPr>
        </p:nvSpPr>
        <p:spPr/>
        <p:txBody>
          <a:bodyPr/>
          <a:lstStyle/>
          <a:p>
            <a:pPr>
              <a:buFontTx/>
              <a:buNone/>
            </a:pPr>
            <a:endParaRPr lang="en-US" altLang="en-US">
              <a:latin typeface="Cambria" panose="02040503050406030204" pitchFamily="18" charset="0"/>
              <a:cs typeface="Times New Roman" pitchFamily="18" charset="0"/>
            </a:endParaRPr>
          </a:p>
          <a:p>
            <a:endParaRPr lang="en-US" altLang="en-US">
              <a:latin typeface="Cambria" panose="02040503050406030204" pitchFamily="18" charset="0"/>
              <a:cs typeface="Times New Roman" pitchFamily="18" charset="0"/>
            </a:endParaRPr>
          </a:p>
        </p:txBody>
      </p:sp>
      <p:sp>
        <p:nvSpPr>
          <p:cNvPr id="6148" name="Text Box 4"/>
          <p:cNvSpPr txBox="1">
            <a:spLocks noChangeArrowheads="1"/>
          </p:cNvSpPr>
          <p:nvPr/>
        </p:nvSpPr>
        <p:spPr bwMode="auto">
          <a:xfrm>
            <a:off x="949324" y="1357313"/>
            <a:ext cx="8080375"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spcBef>
                <a:spcPct val="0"/>
              </a:spcBef>
              <a:spcAft>
                <a:spcPct val="0"/>
              </a:spcAft>
              <a:buClrTx/>
              <a:buFontTx/>
              <a:buNone/>
            </a:pPr>
            <a:endParaRPr lang="en-US" altLang="en-US" sz="2200" b="1" dirty="0">
              <a:latin typeface="Cambria" panose="02040503050406030204" pitchFamily="18" charset="0"/>
              <a:cs typeface="Times New Roman" pitchFamily="18" charset="0"/>
            </a:endParaRPr>
          </a:p>
          <a:p>
            <a:pPr>
              <a:spcBef>
                <a:spcPct val="0"/>
              </a:spcBef>
              <a:spcAft>
                <a:spcPct val="0"/>
              </a:spcAft>
              <a:buClrTx/>
              <a:buFontTx/>
              <a:buNone/>
            </a:pPr>
            <a:r>
              <a:rPr lang="en-US" altLang="en-US" sz="2200" b="1" dirty="0">
                <a:latin typeface="Cambria" panose="02040503050406030204" pitchFamily="18" charset="0"/>
                <a:cs typeface="Times New Roman" pitchFamily="18" charset="0"/>
              </a:rPr>
              <a:t>Other compression commands are bzip2 and </a:t>
            </a:r>
            <a:r>
              <a:rPr lang="en-US" altLang="en-US" sz="2200" b="1" dirty="0" err="1">
                <a:latin typeface="Cambria" panose="02040503050406030204" pitchFamily="18" charset="0"/>
                <a:cs typeface="Times New Roman" pitchFamily="18" charset="0"/>
              </a:rPr>
              <a:t>xz</a:t>
            </a:r>
            <a:r>
              <a:rPr lang="en-US" altLang="en-US" sz="2200" b="1" dirty="0">
                <a:latin typeface="Cambria" panose="02040503050406030204" pitchFamily="18" charset="0"/>
                <a:cs typeface="Times New Roman" pitchFamily="18" charset="0"/>
              </a:rPr>
              <a:t>:</a:t>
            </a:r>
          </a:p>
          <a:p>
            <a:pPr>
              <a:spcBef>
                <a:spcPct val="0"/>
              </a:spcBef>
              <a:spcAft>
                <a:spcPct val="0"/>
              </a:spcAft>
              <a:buClrTx/>
              <a:buFontTx/>
              <a:buNone/>
            </a:pPr>
            <a:endParaRPr lang="en-US" altLang="en-US" sz="2200" b="1" dirty="0">
              <a:latin typeface="Cambria" panose="02040503050406030204" pitchFamily="18" charset="0"/>
              <a:cs typeface="Times New Roman" pitchFamily="18" charset="0"/>
            </a:endParaRPr>
          </a:p>
          <a:p>
            <a:pPr>
              <a:spcBef>
                <a:spcPct val="0"/>
              </a:spcBef>
              <a:spcAft>
                <a:spcPct val="0"/>
              </a:spcAft>
              <a:buClrTx/>
              <a:buFontTx/>
              <a:buNone/>
            </a:pPr>
            <a:r>
              <a:rPr lang="en-US" altLang="en-US" sz="2200" dirty="0">
                <a:latin typeface="Cambria" panose="02040503050406030204" pitchFamily="18" charset="0"/>
                <a:cs typeface="Times New Roman" pitchFamily="18" charset="0"/>
              </a:rPr>
              <a:t>The </a:t>
            </a:r>
            <a:r>
              <a:rPr lang="en-US" altLang="en-US" sz="2200" b="1" dirty="0">
                <a:latin typeface="Cambria" panose="02040503050406030204" pitchFamily="18" charset="0"/>
                <a:cs typeface="Times New Roman" pitchFamily="18" charset="0"/>
              </a:rPr>
              <a:t>bzip2</a:t>
            </a:r>
            <a:r>
              <a:rPr lang="en-US" altLang="en-US" sz="2200" dirty="0">
                <a:latin typeface="Cambria" panose="02040503050406030204" pitchFamily="18" charset="0"/>
                <a:cs typeface="Times New Roman" pitchFamily="18" charset="0"/>
              </a:rPr>
              <a:t> command uses </a:t>
            </a:r>
            <a:r>
              <a:rPr lang="en-US" altLang="en-US" sz="2200" b="1" dirty="0">
                <a:latin typeface="Cambria" panose="02040503050406030204" pitchFamily="18" charset="0"/>
                <a:cs typeface="Times New Roman" pitchFamily="18" charset="0"/>
              </a:rPr>
              <a:t>Burrows-Wheeler compression algorithm </a:t>
            </a:r>
            <a:r>
              <a:rPr lang="en-US" altLang="en-US" sz="2200" dirty="0">
                <a:latin typeface="Cambria" panose="02040503050406030204" pitchFamily="18" charset="0"/>
                <a:cs typeface="Times New Roman" pitchFamily="18" charset="0"/>
              </a:rPr>
              <a:t>which will compress files smaller than </a:t>
            </a:r>
            <a:r>
              <a:rPr lang="en-US" altLang="en-US" sz="2200" dirty="0" err="1">
                <a:latin typeface="Cambria" panose="02040503050406030204" pitchFamily="18" charset="0"/>
                <a:cs typeface="Times New Roman" pitchFamily="18" charset="0"/>
              </a:rPr>
              <a:t>gzip</a:t>
            </a:r>
            <a:r>
              <a:rPr lang="en-US" altLang="en-US" sz="2200" dirty="0">
                <a:latin typeface="Cambria" panose="02040503050406030204" pitchFamily="18" charset="0"/>
                <a:cs typeface="Times New Roman" pitchFamily="18" charset="0"/>
              </a:rPr>
              <a:t> at the expense of more CPU time. The resulted files have a </a:t>
            </a:r>
            <a:r>
              <a:rPr lang="en-US" altLang="en-US" sz="2200" b="1" dirty="0">
                <a:latin typeface="Cambria" panose="02040503050406030204" pitchFamily="18" charset="0"/>
                <a:cs typeface="Times New Roman" pitchFamily="18" charset="0"/>
              </a:rPr>
              <a:t>.bz2</a:t>
            </a:r>
            <a:r>
              <a:rPr lang="en-US" altLang="en-US" sz="2200" dirty="0">
                <a:latin typeface="Cambria" panose="02040503050406030204" pitchFamily="18" charset="0"/>
                <a:cs typeface="Times New Roman" pitchFamily="18" charset="0"/>
              </a:rPr>
              <a:t> extension, instead of </a:t>
            </a:r>
            <a:r>
              <a:rPr lang="en-US" altLang="en-US" sz="2200" b="1" dirty="0">
                <a:latin typeface="Cambria" panose="02040503050406030204" pitchFamily="18" charset="0"/>
                <a:cs typeface="Times New Roman" pitchFamily="18" charset="0"/>
              </a:rPr>
              <a:t>.</a:t>
            </a:r>
            <a:r>
              <a:rPr lang="en-US" altLang="en-US" sz="2200" b="1" dirty="0" err="1">
                <a:latin typeface="Cambria" panose="02040503050406030204" pitchFamily="18" charset="0"/>
                <a:cs typeface="Times New Roman" pitchFamily="18" charset="0"/>
              </a:rPr>
              <a:t>gz</a:t>
            </a:r>
            <a:r>
              <a:rPr lang="en-US" altLang="en-US" sz="2200" dirty="0">
                <a:latin typeface="Cambria" panose="02040503050406030204" pitchFamily="18" charset="0"/>
                <a:cs typeface="Times New Roman" pitchFamily="18" charset="0"/>
              </a:rPr>
              <a:t> extension.</a:t>
            </a:r>
          </a:p>
          <a:p>
            <a:pPr>
              <a:spcBef>
                <a:spcPct val="0"/>
              </a:spcBef>
              <a:spcAft>
                <a:spcPct val="0"/>
              </a:spcAft>
              <a:buClrTx/>
              <a:buFontTx/>
              <a:buNone/>
            </a:pPr>
            <a:endParaRPr lang="en-US" altLang="en-US" sz="2200" dirty="0">
              <a:latin typeface="Cambria" panose="02040503050406030204" pitchFamily="18" charset="0"/>
              <a:cs typeface="Times New Roman" pitchFamily="18" charset="0"/>
            </a:endParaRPr>
          </a:p>
          <a:p>
            <a:pPr>
              <a:spcBef>
                <a:spcPct val="0"/>
              </a:spcBef>
              <a:spcAft>
                <a:spcPct val="0"/>
              </a:spcAft>
              <a:buClrTx/>
              <a:buFontTx/>
              <a:buNone/>
            </a:pPr>
            <a:r>
              <a:rPr lang="en-US" altLang="en-US" sz="2200" b="1" dirty="0" err="1">
                <a:latin typeface="Cambria" panose="02040503050406030204" pitchFamily="18" charset="0"/>
                <a:cs typeface="Times New Roman" pitchFamily="18" charset="0"/>
              </a:rPr>
              <a:t>xz</a:t>
            </a:r>
            <a:r>
              <a:rPr lang="en-US" altLang="en-US" sz="2200" b="1" dirty="0">
                <a:latin typeface="Cambria" panose="02040503050406030204" pitchFamily="18" charset="0"/>
                <a:cs typeface="Times New Roman" pitchFamily="18" charset="0"/>
              </a:rPr>
              <a:t> </a:t>
            </a:r>
            <a:r>
              <a:rPr lang="en-US" altLang="en-US" sz="2200" dirty="0">
                <a:latin typeface="Cambria" panose="02040503050406030204" pitchFamily="18" charset="0"/>
                <a:cs typeface="Times New Roman" pitchFamily="18" charset="0"/>
              </a:rPr>
              <a:t>command: it’s similar with </a:t>
            </a:r>
            <a:r>
              <a:rPr lang="en-US" altLang="en-US" sz="2200" dirty="0" err="1">
                <a:latin typeface="Cambria" panose="02040503050406030204" pitchFamily="18" charset="0"/>
                <a:cs typeface="Times New Roman" pitchFamily="18" charset="0"/>
              </a:rPr>
              <a:t>gzip</a:t>
            </a:r>
            <a:r>
              <a:rPr lang="en-US" altLang="en-US" sz="2200" dirty="0">
                <a:latin typeface="Cambria" panose="02040503050406030204" pitchFamily="18" charset="0"/>
                <a:cs typeface="Times New Roman" pitchFamily="18" charset="0"/>
              </a:rPr>
              <a:t> and it uses the </a:t>
            </a:r>
            <a:r>
              <a:rPr lang="en-US" altLang="en-US" sz="2200" b="1" dirty="0">
                <a:latin typeface="Cambria" panose="02040503050406030204" pitchFamily="18" charset="0"/>
                <a:cs typeface="Times New Roman" pitchFamily="18" charset="0"/>
              </a:rPr>
              <a:t>Lempel-Ziv-Markov (LZMA) algorithm</a:t>
            </a:r>
            <a:r>
              <a:rPr lang="en-US" altLang="en-US" sz="2200" dirty="0">
                <a:latin typeface="Cambria" panose="02040503050406030204" pitchFamily="18" charset="0"/>
                <a:cs typeface="Times New Roman" pitchFamily="18" charset="0"/>
              </a:rPr>
              <a:t>. It can provide a better compression ratio than </a:t>
            </a:r>
            <a:r>
              <a:rPr lang="en-US" altLang="en-US" sz="2200" b="1" dirty="0">
                <a:latin typeface="Cambria" panose="02040503050406030204" pitchFamily="18" charset="0"/>
                <a:cs typeface="Times New Roman" pitchFamily="18" charset="0"/>
              </a:rPr>
              <a:t>bzip2</a:t>
            </a:r>
            <a:r>
              <a:rPr lang="en-US" altLang="en-US" sz="2200" dirty="0">
                <a:latin typeface="Cambria" panose="02040503050406030204" pitchFamily="18" charset="0"/>
                <a:cs typeface="Times New Roman" pitchFamily="18" charset="0"/>
              </a:rPr>
              <a:t>. </a:t>
            </a:r>
          </a:p>
          <a:p>
            <a:pPr>
              <a:spcBef>
                <a:spcPct val="0"/>
              </a:spcBef>
              <a:spcAft>
                <a:spcPct val="0"/>
              </a:spcAft>
              <a:buClrTx/>
              <a:buFontTx/>
              <a:buNone/>
            </a:pPr>
            <a:endParaRPr lang="en-US" altLang="en-US" sz="2200" dirty="0">
              <a:latin typeface="Cambria" panose="02040503050406030204" pitchFamily="18" charset="0"/>
              <a:cs typeface="Times New Roman" pitchFamily="18" charset="0"/>
            </a:endParaRPr>
          </a:p>
          <a:p>
            <a:pPr>
              <a:spcBef>
                <a:spcPct val="0"/>
              </a:spcBef>
              <a:spcAft>
                <a:spcPct val="0"/>
              </a:spcAft>
              <a:buClrTx/>
              <a:buFontTx/>
              <a:buNone/>
            </a:pPr>
            <a:r>
              <a:rPr lang="en-US" altLang="en-US" sz="2200" dirty="0">
                <a:latin typeface="Cambria" panose="02040503050406030204" pitchFamily="18" charset="0"/>
                <a:cs typeface="Times New Roman" pitchFamily="18" charset="0"/>
              </a:rPr>
              <a:t>The files compressed with the </a:t>
            </a:r>
            <a:r>
              <a:rPr lang="en-US" altLang="en-US" sz="2200" b="1" dirty="0" err="1">
                <a:latin typeface="Cambria" panose="02040503050406030204" pitchFamily="18" charset="0"/>
                <a:cs typeface="Times New Roman" pitchFamily="18" charset="0"/>
              </a:rPr>
              <a:t>xz</a:t>
            </a:r>
            <a:r>
              <a:rPr lang="en-US" altLang="en-US" sz="2200" dirty="0">
                <a:latin typeface="Cambria" panose="02040503050406030204" pitchFamily="18" charset="0"/>
                <a:cs typeface="Times New Roman" pitchFamily="18" charset="0"/>
              </a:rPr>
              <a:t> command use </a:t>
            </a:r>
            <a:r>
              <a:rPr lang="en-US" altLang="en-US" sz="2200" b="1" dirty="0">
                <a:latin typeface="Cambria" panose="02040503050406030204" pitchFamily="18" charset="0"/>
                <a:cs typeface="Times New Roman" pitchFamily="18" charset="0"/>
              </a:rPr>
              <a:t>.</a:t>
            </a:r>
            <a:r>
              <a:rPr lang="en-US" altLang="en-US" sz="2200" b="1" dirty="0" err="1">
                <a:latin typeface="Cambria" panose="02040503050406030204" pitchFamily="18" charset="0"/>
                <a:cs typeface="Times New Roman" pitchFamily="18" charset="0"/>
              </a:rPr>
              <a:t>xz</a:t>
            </a:r>
            <a:r>
              <a:rPr lang="en-US" altLang="en-US" sz="2200" dirty="0">
                <a:latin typeface="Cambria" panose="02040503050406030204" pitchFamily="18" charset="0"/>
                <a:cs typeface="Times New Roman" pitchFamily="18" charset="0"/>
              </a:rPr>
              <a:t> extension.</a:t>
            </a:r>
          </a:p>
          <a:p>
            <a:pPr>
              <a:spcBef>
                <a:spcPct val="0"/>
              </a:spcBef>
              <a:spcAft>
                <a:spcPct val="0"/>
              </a:spcAft>
              <a:buClrTx/>
              <a:buFontTx/>
              <a:buNone/>
            </a:pPr>
            <a:r>
              <a:rPr lang="en-US" altLang="en-US" sz="2200" dirty="0">
                <a:latin typeface="Cambria" panose="02040503050406030204" pitchFamily="18" charset="0"/>
                <a:cs typeface="Times New Roman" pitchFamily="18" charset="0"/>
              </a:rPr>
              <a:t>In order to </a:t>
            </a:r>
            <a:r>
              <a:rPr lang="en-US" altLang="en-US" sz="2200" dirty="0" err="1">
                <a:latin typeface="Cambria" panose="02040503050406030204" pitchFamily="18" charset="0"/>
                <a:cs typeface="Times New Roman" pitchFamily="18" charset="0"/>
              </a:rPr>
              <a:t>uncompress</a:t>
            </a:r>
            <a:r>
              <a:rPr lang="en-US" altLang="en-US" sz="2200" dirty="0">
                <a:latin typeface="Cambria" panose="02040503050406030204" pitchFamily="18" charset="0"/>
                <a:cs typeface="Times New Roman" pitchFamily="18" charset="0"/>
              </a:rPr>
              <a:t> the </a:t>
            </a:r>
            <a:r>
              <a:rPr lang="en-US" altLang="en-US" sz="2200" b="1" dirty="0">
                <a:latin typeface="Cambria" panose="02040503050406030204" pitchFamily="18" charset="0"/>
                <a:cs typeface="Times New Roman" pitchFamily="18" charset="0"/>
              </a:rPr>
              <a:t>.</a:t>
            </a:r>
            <a:r>
              <a:rPr lang="en-US" altLang="en-US" sz="2200" b="1" dirty="0" err="1">
                <a:latin typeface="Cambria" panose="02040503050406030204" pitchFamily="18" charset="0"/>
                <a:cs typeface="Times New Roman" pitchFamily="18" charset="0"/>
              </a:rPr>
              <a:t>xz</a:t>
            </a:r>
            <a:r>
              <a:rPr lang="en-US" altLang="en-US" sz="2200" dirty="0">
                <a:latin typeface="Cambria" panose="02040503050406030204" pitchFamily="18" charset="0"/>
                <a:cs typeface="Times New Roman" pitchFamily="18" charset="0"/>
              </a:rPr>
              <a:t> file, </a:t>
            </a:r>
            <a:r>
              <a:rPr lang="en-US" altLang="en-US" sz="2200" b="1" dirty="0" err="1">
                <a:latin typeface="Cambria" panose="02040503050406030204" pitchFamily="18" charset="0"/>
                <a:cs typeface="Times New Roman" pitchFamily="18" charset="0"/>
              </a:rPr>
              <a:t>unxz</a:t>
            </a:r>
            <a:r>
              <a:rPr lang="en-US" altLang="en-US" sz="2200" dirty="0">
                <a:latin typeface="Cambria" panose="02040503050406030204" pitchFamily="18" charset="0"/>
                <a:cs typeface="Times New Roman" pitchFamily="18" charset="0"/>
              </a:rPr>
              <a:t> command can be used </a:t>
            </a:r>
          </a:p>
          <a:p>
            <a:pPr>
              <a:spcBef>
                <a:spcPct val="0"/>
              </a:spcBef>
              <a:spcAft>
                <a:spcPct val="0"/>
              </a:spcAft>
              <a:buClrTx/>
              <a:buFontTx/>
              <a:buNone/>
            </a:pPr>
            <a:r>
              <a:rPr lang="en-US" altLang="en-US" sz="2200" dirty="0">
                <a:latin typeface="Cambria" panose="02040503050406030204" pitchFamily="18" charset="0"/>
                <a:cs typeface="Times New Roman" pitchFamily="18" charset="0"/>
              </a:rPr>
              <a:t>(or </a:t>
            </a:r>
            <a:r>
              <a:rPr lang="en-US" altLang="en-US" sz="2200" b="1" dirty="0" err="1">
                <a:latin typeface="Cambria" panose="02040503050406030204" pitchFamily="18" charset="0"/>
                <a:cs typeface="Times New Roman" pitchFamily="18" charset="0"/>
              </a:rPr>
              <a:t>xz</a:t>
            </a:r>
            <a:r>
              <a:rPr lang="en-US" altLang="en-US" sz="2200" b="1" dirty="0">
                <a:latin typeface="Cambria" panose="02040503050406030204" pitchFamily="18" charset="0"/>
                <a:cs typeface="Times New Roman" pitchFamily="18" charset="0"/>
              </a:rPr>
              <a:t> –d</a:t>
            </a:r>
            <a:r>
              <a:rPr lang="en-US" altLang="en-US" sz="2200" dirty="0">
                <a:latin typeface="Cambria" panose="02040503050406030204" pitchFamily="18" charset="0"/>
                <a:cs typeface="Times New Roman" pitchFamily="18" charset="0"/>
              </a:rPr>
              <a:t>).</a:t>
            </a:r>
          </a:p>
        </p:txBody>
      </p:sp>
    </p:spTree>
    <p:extLst>
      <p:ext uri="{BB962C8B-B14F-4D97-AF65-F5344CB8AC3E}">
        <p14:creationId xmlns:p14="http://schemas.microsoft.com/office/powerpoint/2010/main" val="2288024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ro-RO" altLang="en-US" dirty="0" err="1">
                <a:latin typeface="Cambria" panose="02040503050406030204" pitchFamily="18" charset="0"/>
                <a:cs typeface="Times New Roman" pitchFamily="18" charset="0"/>
              </a:rPr>
              <a:t>Zstd</a:t>
            </a:r>
            <a:r>
              <a:rPr lang="en-US" altLang="en-US" dirty="0">
                <a:latin typeface="Cambria" panose="02040503050406030204" pitchFamily="18" charset="0"/>
                <a:cs typeface="Times New Roman" pitchFamily="18" charset="0"/>
              </a:rPr>
              <a:t> compression</a:t>
            </a:r>
            <a:endParaRPr lang="ro-RO" altLang="en-US" dirty="0">
              <a:latin typeface="Cambria" panose="02040503050406030204" pitchFamily="18" charset="0"/>
              <a:cs typeface="Times New Roman" pitchFamily="18" charset="0"/>
            </a:endParaRPr>
          </a:p>
        </p:txBody>
      </p:sp>
      <p:sp>
        <p:nvSpPr>
          <p:cNvPr id="3" name="Content Placeholder"/>
          <p:cNvSpPr>
            <a:spLocks noGrp="1"/>
          </p:cNvSpPr>
          <p:nvPr>
            <p:ph idx="1"/>
          </p:nvPr>
        </p:nvSpPr>
        <p:spPr>
          <a:xfrm>
            <a:off x="457200" y="1484523"/>
            <a:ext cx="8686800" cy="5638800"/>
          </a:xfrm>
        </p:spPr>
        <p:txBody>
          <a:bodyPr/>
          <a:lstStyle/>
          <a:p>
            <a:pPr marL="342900" indent="-342900">
              <a:buFont typeface="Arial" panose="020B0604020202020204" pitchFamily="34" charset="0"/>
              <a:buChar char="•"/>
            </a:pPr>
            <a:r>
              <a:rPr lang="ro-RO" altLang="en-US" sz="2000" b="1" dirty="0" err="1">
                <a:latin typeface="Cambria" panose="02040503050406030204" pitchFamily="18" charset="0"/>
              </a:rPr>
              <a:t>zstd</a:t>
            </a:r>
            <a:r>
              <a:rPr lang="ro-RO" altLang="en-US" sz="2000" b="1" dirty="0">
                <a:latin typeface="Cambria" panose="02040503050406030204" pitchFamily="18" charset="0"/>
              </a:rPr>
              <a:t> (Zstandard)</a:t>
            </a:r>
            <a:r>
              <a:rPr lang="ro-RO" altLang="en-US" sz="2000" dirty="0">
                <a:latin typeface="Cambria" panose="02040503050406030204" pitchFamily="18" charset="0"/>
              </a:rPr>
              <a:t> – </a:t>
            </a:r>
            <a:r>
              <a:rPr lang="en-US" altLang="en-US" sz="2000" dirty="0">
                <a:latin typeface="Cambria" panose="02040503050406030204" pitchFamily="18" charset="0"/>
              </a:rPr>
              <a:t>modern algorithm for compression </a:t>
            </a:r>
            <a:r>
              <a:rPr lang="ro-RO" altLang="en-US" sz="2000" dirty="0">
                <a:latin typeface="Cambria" panose="02040503050406030204" pitchFamily="18" charset="0"/>
              </a:rPr>
              <a:t>(Facebook, 2015):</a:t>
            </a:r>
          </a:p>
          <a:p>
            <a:pPr marL="685800" indent="-342900">
              <a:buFont typeface="Arial" panose="020B0604020202020204" pitchFamily="34" charset="0"/>
              <a:buChar char="•"/>
            </a:pPr>
            <a:r>
              <a:rPr lang="ro-RO" altLang="en-US" sz="2000" b="1" dirty="0">
                <a:latin typeface="Cambria" panose="02040503050406030204" pitchFamily="18" charset="0"/>
              </a:rPr>
              <a:t>5x</a:t>
            </a:r>
            <a:r>
              <a:rPr lang="en-US" altLang="en-US" sz="2000" b="1" dirty="0">
                <a:latin typeface="Cambria" panose="02040503050406030204" pitchFamily="18" charset="0"/>
              </a:rPr>
              <a:t> faster </a:t>
            </a:r>
            <a:r>
              <a:rPr lang="en-US" altLang="en-US" sz="2000" dirty="0">
                <a:latin typeface="Cambria" panose="02040503050406030204" pitchFamily="18" charset="0"/>
              </a:rPr>
              <a:t>than</a:t>
            </a:r>
            <a:r>
              <a:rPr lang="en-US" altLang="en-US" sz="2000" b="1" dirty="0">
                <a:latin typeface="Cambria" panose="02040503050406030204" pitchFamily="18" charset="0"/>
              </a:rPr>
              <a:t> </a:t>
            </a:r>
            <a:r>
              <a:rPr lang="ro-RO" altLang="en-US" sz="2000" dirty="0" err="1">
                <a:latin typeface="Cambria" panose="02040503050406030204" pitchFamily="18" charset="0"/>
              </a:rPr>
              <a:t>gzip</a:t>
            </a:r>
            <a:r>
              <a:rPr lang="ro-RO" altLang="en-US" sz="2000" dirty="0">
                <a:latin typeface="Cambria" panose="02040503050406030204" pitchFamily="18" charset="0"/>
              </a:rPr>
              <a:t> </a:t>
            </a:r>
            <a:r>
              <a:rPr lang="en-US" altLang="en-US" sz="2000" dirty="0">
                <a:latin typeface="Cambria" panose="02040503050406030204" pitchFamily="18" charset="0"/>
              </a:rPr>
              <a:t>better compression ratio</a:t>
            </a:r>
            <a:endParaRPr lang="ro-RO" altLang="en-US" sz="2000" dirty="0">
              <a:latin typeface="Cambria" panose="02040503050406030204" pitchFamily="18" charset="0"/>
            </a:endParaRPr>
          </a:p>
          <a:p>
            <a:pPr marL="685800" indent="-342900">
              <a:buFont typeface="Arial" panose="020B0604020202020204" pitchFamily="34" charset="0"/>
              <a:buChar char="•"/>
            </a:pPr>
            <a:r>
              <a:rPr lang="en-US" altLang="en-US" sz="2000" b="1" dirty="0">
                <a:latin typeface="Cambria" panose="02040503050406030204" pitchFamily="18" charset="0"/>
              </a:rPr>
              <a:t>Used in Linux </a:t>
            </a:r>
            <a:r>
              <a:rPr lang="ro-RO" altLang="en-US" sz="2000" b="1" dirty="0" err="1">
                <a:latin typeface="Cambria" panose="02040503050406030204" pitchFamily="18" charset="0"/>
              </a:rPr>
              <a:t>kernel</a:t>
            </a:r>
            <a:r>
              <a:rPr lang="ro-RO" altLang="en-US" sz="2000" dirty="0">
                <a:latin typeface="Cambria" panose="02040503050406030204" pitchFamily="18" charset="0"/>
              </a:rPr>
              <a:t>, Facebook, Android,</a:t>
            </a:r>
            <a:r>
              <a:rPr lang="en-US" altLang="en-US" sz="2000" dirty="0">
                <a:latin typeface="Cambria" panose="02040503050406030204" pitchFamily="18" charset="0"/>
              </a:rPr>
              <a:t> modern archives like </a:t>
            </a:r>
            <a:r>
              <a:rPr lang="ro-RO" altLang="en-US" sz="2000" dirty="0">
                <a:latin typeface="Cambria" panose="02040503050406030204" pitchFamily="18" charset="0"/>
              </a:rPr>
              <a:t>.deb/.</a:t>
            </a:r>
            <a:r>
              <a:rPr lang="ro-RO" altLang="en-US" sz="2000" dirty="0" err="1">
                <a:latin typeface="Cambria" panose="02040503050406030204" pitchFamily="18" charset="0"/>
              </a:rPr>
              <a:t>rpm</a:t>
            </a:r>
            <a:r>
              <a:rPr lang="ro-RO" altLang="en-US" sz="2000" dirty="0">
                <a:latin typeface="Cambria" panose="02040503050406030204" pitchFamily="18" charset="0"/>
              </a:rPr>
              <a:t> </a:t>
            </a:r>
          </a:p>
          <a:p>
            <a:pPr marL="342900" indent="0">
              <a:buNone/>
            </a:pPr>
            <a:r>
              <a:rPr lang="en-US" altLang="en-US" sz="1600" dirty="0">
                <a:latin typeface="Courier New" pitchFamily="49" charset="0"/>
              </a:rPr>
              <a:t>$ zstd fisier.tar               # compression → fisier.tar.zst</a:t>
            </a:r>
          </a:p>
          <a:p>
            <a:pPr marL="342900" indent="0">
              <a:buNone/>
            </a:pPr>
            <a:r>
              <a:rPr lang="en-US" altLang="en-US" sz="1600" dirty="0">
                <a:latin typeface="Courier New" pitchFamily="49" charset="0"/>
              </a:rPr>
              <a:t>$ zstd -d fisier.tar.zst         # decompression</a:t>
            </a:r>
          </a:p>
          <a:p>
            <a:pPr marL="342900" indent="0">
              <a:buNone/>
            </a:pPr>
            <a:r>
              <a:rPr lang="en-US" altLang="en-US" sz="1600" dirty="0">
                <a:latin typeface="Courier New" pitchFamily="49" charset="0"/>
              </a:rPr>
              <a:t>$ tar -I zstd -cvf arhiva.tar.zst director/</a:t>
            </a:r>
          </a:p>
          <a:p>
            <a:pPr>
              <a:buNone/>
            </a:pPr>
            <a:endParaRPr lang="ro-RO" altLang="en-US" sz="2000" dirty="0"/>
          </a:p>
          <a:p>
            <a:pPr marL="0" indent="0">
              <a:buNone/>
            </a:pPr>
            <a:r>
              <a:rPr lang="en-US" altLang="en-US" sz="1800" b="1" dirty="0">
                <a:latin typeface="Cambria" panose="02040503050406030204" pitchFamily="18" charset="0"/>
              </a:rPr>
              <a:t>Compression algorithms comparison</a:t>
            </a:r>
            <a:r>
              <a:rPr lang="ro-RO" altLang="en-US" sz="1800" b="1" dirty="0">
                <a:latin typeface="Cambria" panose="02040503050406030204" pitchFamily="18" charset="0"/>
              </a:rPr>
              <a:t>:</a:t>
            </a:r>
          </a:p>
          <a:p>
            <a:pPr marL="342900" indent="-342900">
              <a:buFont typeface="Arial" panose="020B0604020202020204" pitchFamily="34" charset="0"/>
              <a:buChar char="•"/>
            </a:pPr>
            <a:r>
              <a:rPr lang="ro-RO" altLang="en-US" sz="2000" b="1" dirty="0">
                <a:latin typeface="Cambria" panose="02040503050406030204" pitchFamily="18" charset="0"/>
              </a:rPr>
              <a:t>gzip</a:t>
            </a:r>
            <a:r>
              <a:rPr lang="ro-RO" altLang="en-US" sz="2000" dirty="0">
                <a:latin typeface="Cambria" panose="02040503050406030204" pitchFamily="18" charset="0"/>
              </a:rPr>
              <a:t> (1992) → bzip2 (1996) → xz/LZMA (2005) → </a:t>
            </a:r>
            <a:r>
              <a:rPr lang="ro-RO" altLang="en-US" sz="2000" b="1" dirty="0">
                <a:latin typeface="Cambria" panose="02040503050406030204" pitchFamily="18" charset="0"/>
              </a:rPr>
              <a:t>zstd</a:t>
            </a:r>
            <a:r>
              <a:rPr lang="ro-RO" altLang="en-US" sz="2000" dirty="0">
                <a:latin typeface="Cambria" panose="02040503050406030204" pitchFamily="18" charset="0"/>
              </a:rPr>
              <a:t> (2016) ← </a:t>
            </a:r>
            <a:r>
              <a:rPr lang="en-US" altLang="en-US" sz="2000" dirty="0">
                <a:latin typeface="Cambria" panose="02040503050406030204" pitchFamily="18" charset="0"/>
              </a:rPr>
              <a:t>modern </a:t>
            </a:r>
            <a:r>
              <a:rPr lang="ro-RO" altLang="en-US" sz="2000" dirty="0">
                <a:latin typeface="Cambria" panose="02040503050406030204" pitchFamily="18" charset="0"/>
              </a:rPr>
              <a:t>standard</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ro-RO" altLang="en-US" dirty="0" err="1">
                <a:latin typeface="Cambria" panose="02040503050406030204" pitchFamily="18" charset="0"/>
                <a:cs typeface="Times New Roman" pitchFamily="18" charset="0"/>
              </a:rPr>
              <a:t>PowerShell</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commands for Windows –equivalents for </a:t>
            </a:r>
            <a:r>
              <a:rPr lang="ro-RO" altLang="en-US" dirty="0" err="1">
                <a:latin typeface="Cambria" panose="02040503050406030204" pitchFamily="18" charset="0"/>
                <a:cs typeface="Times New Roman" pitchFamily="18" charset="0"/>
              </a:rPr>
              <a:t>df</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du</a:t>
            </a:r>
          </a:p>
        </p:txBody>
      </p:sp>
      <p:sp>
        <p:nvSpPr>
          <p:cNvPr id="3" name="Content Placeholder"/>
          <p:cNvSpPr>
            <a:spLocks noGrp="1"/>
          </p:cNvSpPr>
          <p:nvPr>
            <p:ph idx="1"/>
          </p:nvPr>
        </p:nvSpPr>
        <p:spPr>
          <a:xfrm>
            <a:off x="457200" y="1143000"/>
            <a:ext cx="8229600" cy="4525963"/>
          </a:xfrm>
        </p:spPr>
        <p:txBody>
          <a:bodyPr/>
          <a:lstStyle/>
          <a:p>
            <a:pPr marL="342900" indent="-342900">
              <a:buFont typeface="Arial" panose="020B0604020202020204" pitchFamily="34" charset="0"/>
              <a:buChar char="•"/>
            </a:pPr>
            <a:r>
              <a:rPr lang="ro-RO" altLang="en-US" b="1" dirty="0" err="1">
                <a:latin typeface="Cambria" panose="02040503050406030204" pitchFamily="18" charset="0"/>
              </a:rPr>
              <a:t>df</a:t>
            </a:r>
            <a:r>
              <a:rPr lang="ro-RO" altLang="en-US" b="1" dirty="0">
                <a:latin typeface="Cambria" panose="02040503050406030204" pitchFamily="18" charset="0"/>
              </a:rPr>
              <a:t> -h</a:t>
            </a:r>
            <a:r>
              <a:rPr lang="ro-RO" altLang="en-US" dirty="0">
                <a:latin typeface="Cambria" panose="02040503050406030204" pitchFamily="18" charset="0"/>
              </a:rPr>
              <a:t> Windows</a:t>
            </a:r>
            <a:r>
              <a:rPr lang="en-US" altLang="en-US" dirty="0">
                <a:latin typeface="Cambria" panose="02040503050406030204" pitchFamily="18" charset="0"/>
              </a:rPr>
              <a:t> equivalent</a:t>
            </a:r>
            <a:r>
              <a:rPr lang="ro-RO" altLang="en-US" dirty="0">
                <a:latin typeface="Cambria" panose="02040503050406030204" pitchFamily="18" charset="0"/>
              </a:rPr>
              <a:t>:</a:t>
            </a:r>
          </a:p>
          <a:p>
            <a:pPr marL="342900" indent="0">
              <a:buNone/>
            </a:pPr>
            <a:r>
              <a:rPr lang="en-US" altLang="en-US" dirty="0">
                <a:latin typeface="Courier New" pitchFamily="49" charset="0"/>
              </a:rPr>
              <a:t>Get-PSDrive -PSProvider FileSystem</a:t>
            </a:r>
          </a:p>
          <a:p>
            <a:pPr marL="342900" indent="0">
              <a:buNone/>
            </a:pPr>
            <a:r>
              <a:rPr lang="en-US" altLang="en-US" dirty="0">
                <a:latin typeface="Courier New" pitchFamily="49" charset="0"/>
              </a:rPr>
              <a:t># Or:</a:t>
            </a:r>
          </a:p>
          <a:p>
            <a:pPr marL="342900" indent="0">
              <a:buNone/>
            </a:pPr>
            <a:r>
              <a:rPr lang="en-US" altLang="en-US" dirty="0">
                <a:latin typeface="Courier New" pitchFamily="49" charset="0"/>
              </a:rPr>
              <a:t>Get-Volume | Select DriveLetter,FileSystem,Size,SizeRemaining</a:t>
            </a:r>
          </a:p>
          <a:p>
            <a:pPr marL="342900" indent="-342900">
              <a:buFont typeface="Arial" panose="020B0604020202020204" pitchFamily="34" charset="0"/>
              <a:buChar char="•"/>
            </a:pPr>
            <a:r>
              <a:rPr lang="en-US" altLang="en-US" b="1" dirty="0">
                <a:latin typeface="Cambria" panose="02040503050406030204" pitchFamily="18" charset="0"/>
              </a:rPr>
              <a:t>Partitions – detailed information</a:t>
            </a:r>
            <a:r>
              <a:rPr lang="ro-RO" altLang="en-US" b="1" dirty="0">
                <a:latin typeface="Cambria" panose="02040503050406030204" pitchFamily="18" charset="0"/>
              </a:rPr>
              <a:t>:</a:t>
            </a:r>
          </a:p>
          <a:p>
            <a:pPr marL="342900" indent="0">
              <a:buNone/>
            </a:pPr>
            <a:r>
              <a:rPr lang="en-US" altLang="en-US" dirty="0">
                <a:latin typeface="Courier New" pitchFamily="49" charset="0"/>
              </a:rPr>
              <a:t>Get-Partition | Select DiskNumber,PartitionNumber,Size,Type</a:t>
            </a:r>
          </a:p>
          <a:p>
            <a:pPr marL="342900" indent="-342900">
              <a:buFont typeface="Arial" panose="020B0604020202020204" pitchFamily="34" charset="0"/>
              <a:buChar char="•"/>
            </a:pPr>
            <a:r>
              <a:rPr lang="en-US" altLang="en-US" b="1" dirty="0">
                <a:latin typeface="Cambria" panose="02040503050406030204" pitchFamily="18" charset="0"/>
              </a:rPr>
              <a:t>Graphical t</a:t>
            </a:r>
            <a:r>
              <a:rPr lang="ro-RO" altLang="en-US" b="1" dirty="0" err="1">
                <a:latin typeface="Cambria" panose="02040503050406030204" pitchFamily="18" charset="0"/>
              </a:rPr>
              <a:t>ool</a:t>
            </a:r>
            <a:r>
              <a:rPr lang="ro-RO" altLang="en-US" b="1" dirty="0">
                <a:latin typeface="Cambria" panose="02040503050406030204" pitchFamily="18" charset="0"/>
              </a:rPr>
              <a:t>: </a:t>
            </a:r>
            <a:r>
              <a:rPr lang="ro-RO" altLang="en-US" dirty="0" err="1">
                <a:latin typeface="Cambria" panose="02040503050406030204" pitchFamily="18" charset="0"/>
              </a:rPr>
              <a:t>WinDirStat</a:t>
            </a:r>
            <a:r>
              <a:rPr lang="ro-RO" altLang="en-US" dirty="0">
                <a:latin typeface="Cambria" panose="02040503050406030204" pitchFamily="18" charset="0"/>
              </a:rPr>
              <a:t> </a:t>
            </a:r>
            <a:endParaRPr lang="ro-RO" altLang="en-US" b="1" dirty="0">
              <a:latin typeface="Cambria" panose="02040503050406030204" pitchFamily="18" charset="0"/>
            </a:endParaRPr>
          </a:p>
          <a:p>
            <a:pPr lvl="1">
              <a:buFont typeface="Arial" panose="020B0604020202020204" pitchFamily="34" charset="0"/>
              <a:buChar char="•"/>
            </a:pPr>
            <a:r>
              <a:rPr lang="ro-RO" altLang="en-US" b="1" dirty="0">
                <a:latin typeface="Cambria" panose="02040503050406030204" pitchFamily="18" charset="0"/>
              </a:rPr>
              <a:t>WinDirStat</a:t>
            </a:r>
            <a:r>
              <a:rPr lang="ro-RO" altLang="en-US" dirty="0">
                <a:latin typeface="Cambria" panose="02040503050406030204" pitchFamily="18" charset="0"/>
              </a:rPr>
              <a:t> – </a:t>
            </a:r>
            <a:r>
              <a:rPr lang="en-US" altLang="en-US" dirty="0">
                <a:latin typeface="Cambria" panose="02040503050406030204" pitchFamily="18" charset="0"/>
              </a:rPr>
              <a:t>visual heatmap of disk space usage, free</a:t>
            </a:r>
            <a:endParaRPr lang="ro-RO" altLang="en-US" dirty="0">
              <a:latin typeface="Cambria" panose="02040503050406030204" pitchFamily="18" charset="0"/>
            </a:endParaRPr>
          </a:p>
          <a:p>
            <a:pPr lvl="1" indent="-342900">
              <a:buFont typeface="Arial" panose="020B0604020202020204" pitchFamily="34" charset="0"/>
              <a:buChar char="•"/>
            </a:pPr>
            <a:r>
              <a:rPr lang="ro-RO" altLang="en-US" b="1" dirty="0">
                <a:latin typeface="Cambria" panose="02040503050406030204" pitchFamily="18" charset="0"/>
              </a:rPr>
              <a:t>D</a:t>
            </a:r>
            <a:r>
              <a:rPr lang="en-US" altLang="en-US" b="1" dirty="0" err="1">
                <a:latin typeface="Cambria" panose="02040503050406030204" pitchFamily="18" charset="0"/>
              </a:rPr>
              <a:t>ownload</a:t>
            </a:r>
            <a:r>
              <a:rPr lang="ro-RO" altLang="en-US" b="1" dirty="0">
                <a:latin typeface="Cambria" panose="02040503050406030204" pitchFamily="18" charset="0"/>
              </a:rPr>
              <a:t>: </a:t>
            </a:r>
            <a:r>
              <a:rPr lang="ro-RO" altLang="en-US" dirty="0">
                <a:latin typeface="Cambria" panose="02040503050406030204" pitchFamily="18" charset="0"/>
              </a:rPr>
              <a:t>https://windirstat.net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z="2800" dirty="0">
                <a:latin typeface="Cambria" panose="02040503050406030204" pitchFamily="18" charset="0"/>
                <a:cs typeface="Times New Roman" pitchFamily="18" charset="0"/>
              </a:rPr>
              <a:t>The most important Linux directories</a:t>
            </a:r>
          </a:p>
        </p:txBody>
      </p:sp>
      <p:graphicFrame>
        <p:nvGraphicFramePr>
          <p:cNvPr id="186440" name="Group 72"/>
          <p:cNvGraphicFramePr>
            <a:graphicFrameLocks noGrp="1"/>
          </p:cNvGraphicFramePr>
          <p:nvPr>
            <p:ph idx="1"/>
            <p:extLst>
              <p:ext uri="{D42A27DB-BD31-4B8C-83A1-F6EECF244321}">
                <p14:modId xmlns:p14="http://schemas.microsoft.com/office/powerpoint/2010/main" val="3239840827"/>
              </p:ext>
            </p:extLst>
          </p:nvPr>
        </p:nvGraphicFramePr>
        <p:xfrm>
          <a:off x="1028700" y="1778000"/>
          <a:ext cx="7772400" cy="4563038"/>
        </p:xfrm>
        <a:graphic>
          <a:graphicData uri="http://schemas.openxmlformats.org/drawingml/2006/table">
            <a:tbl>
              <a:tblPr/>
              <a:tblGrid>
                <a:gridCol w="2073275">
                  <a:extLst>
                    <a:ext uri="{9D8B030D-6E8A-4147-A177-3AD203B41FA5}">
                      <a16:colId xmlns:a16="http://schemas.microsoft.com/office/drawing/2014/main" val="20000"/>
                    </a:ext>
                  </a:extLst>
                </a:gridCol>
                <a:gridCol w="5699125">
                  <a:extLst>
                    <a:ext uri="{9D8B030D-6E8A-4147-A177-3AD203B41FA5}">
                      <a16:colId xmlns:a16="http://schemas.microsoft.com/office/drawing/2014/main" val="20001"/>
                    </a:ext>
                  </a:extLst>
                </a:gridCol>
              </a:tblGrid>
              <a:tr h="373007">
                <a:tc>
                  <a:txBody>
                    <a:bodyPr/>
                    <a:lstStyle/>
                    <a:p>
                      <a:pPr algn="l" fontAlgn="b"/>
                      <a:r>
                        <a:rPr lang="en-US" sz="1800" b="0" i="0" u="none" strike="noStrike" dirty="0">
                          <a:solidFill>
                            <a:srgbClr val="000000"/>
                          </a:solidFill>
                          <a:effectLst/>
                          <a:latin typeface="Cambria" panose="02040503050406030204" pitchFamily="18" charset="0"/>
                        </a:rPr>
                        <a:t>/bin</a:t>
                      </a:r>
                    </a:p>
                  </a:txBody>
                  <a:tcPr marL="9525" marR="9525" marT="9525" marB="0" anchor="b">
                    <a:lnL cap="flat">
                      <a:noFill/>
                    </a:lnL>
                    <a:lnR>
                      <a:noFill/>
                    </a:lnR>
                    <a:lnT cap="flat">
                      <a:noFill/>
                    </a:lnT>
                    <a:lnB>
                      <a:noFill/>
                    </a:lnB>
                    <a:lnTlToBr>
                      <a:noFill/>
                    </a:lnTlToBr>
                    <a:lnBlToTr>
                      <a:noFill/>
                    </a:lnBlToTr>
                    <a:noFill/>
                  </a:tcPr>
                </a:tc>
                <a:tc>
                  <a:txBody>
                    <a:bodyPr/>
                    <a:lstStyle/>
                    <a:p>
                      <a:pPr algn="l" fontAlgn="b"/>
                      <a:r>
                        <a:rPr lang="en-US" sz="1800" b="0" i="0" u="none" strike="noStrike">
                          <a:solidFill>
                            <a:srgbClr val="000000"/>
                          </a:solidFill>
                          <a:effectLst/>
                          <a:latin typeface="Cambria" panose="02040503050406030204" pitchFamily="18" charset="0"/>
                        </a:rPr>
                        <a:t>Binary (executable) files – basic system programs</a:t>
                      </a:r>
                    </a:p>
                  </a:txBody>
                  <a:tcPr marL="9525" marR="9525" marT="9525" marB="0" anchor="b">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74594">
                <a:tc>
                  <a:txBody>
                    <a:bodyPr/>
                    <a:lstStyle/>
                    <a:p>
                      <a:pPr algn="l" fontAlgn="b"/>
                      <a:r>
                        <a:rPr lang="en-US" sz="1800" b="0" i="0" u="none" strike="noStrike">
                          <a:solidFill>
                            <a:srgbClr val="000000"/>
                          </a:solidFill>
                          <a:effectLst/>
                          <a:latin typeface="Cambria" panose="02040503050406030204" pitchFamily="18" charset="0"/>
                        </a:rPr>
                        <a:t>/boot</a:t>
                      </a:r>
                    </a:p>
                  </a:txBody>
                  <a:tcPr marL="9525" marR="9525" marT="9525" marB="0" anchor="b">
                    <a:lnL cap="flat">
                      <a:noFill/>
                    </a:lnL>
                    <a:lnR>
                      <a:noFill/>
                    </a:lnR>
                    <a:lnT>
                      <a:noFill/>
                    </a:lnT>
                    <a:lnB>
                      <a:noFill/>
                    </a:lnB>
                    <a:lnTlToBr>
                      <a:noFill/>
                    </a:lnTlToBr>
                    <a:lnBlToTr>
                      <a:noFill/>
                    </a:lnBlToTr>
                    <a:noFill/>
                  </a:tcPr>
                </a:tc>
                <a:tc>
                  <a:txBody>
                    <a:bodyPr/>
                    <a:lstStyle/>
                    <a:p>
                      <a:pPr algn="l" fontAlgn="b"/>
                      <a:endParaRPr lang="en-US" sz="1800" b="0" i="0" u="none" strike="noStrike" dirty="0">
                        <a:solidFill>
                          <a:srgbClr val="000000"/>
                        </a:solidFill>
                        <a:effectLst/>
                        <a:latin typeface="Cambria" panose="02040503050406030204" pitchFamily="18" charset="0"/>
                      </a:endParaRPr>
                    </a:p>
                    <a:p>
                      <a:pPr algn="l" fontAlgn="b"/>
                      <a:r>
                        <a:rPr lang="en-US" sz="1800" b="0" i="0" u="none" strike="noStrike" dirty="0">
                          <a:solidFill>
                            <a:srgbClr val="000000"/>
                          </a:solidFill>
                          <a:effectLst/>
                          <a:latin typeface="Cambria" panose="02040503050406030204" pitchFamily="18" charset="0"/>
                        </a:rPr>
                        <a:t>System boot directory. The kernel, module links, system map (</a:t>
                      </a:r>
                      <a:r>
                        <a:rPr lang="en-US" sz="1800" b="0" i="0" u="none" strike="noStrike" dirty="0" err="1">
                          <a:solidFill>
                            <a:srgbClr val="000000"/>
                          </a:solidFill>
                          <a:effectLst/>
                          <a:latin typeface="Cambria" panose="02040503050406030204" pitchFamily="18" charset="0"/>
                        </a:rPr>
                        <a:t>Systems.map</a:t>
                      </a:r>
                      <a:r>
                        <a:rPr lang="en-US" sz="1800" b="0" i="0" u="none" strike="noStrike" dirty="0">
                          <a:solidFill>
                            <a:srgbClr val="000000"/>
                          </a:solidFill>
                          <a:effectLst/>
                          <a:latin typeface="Cambria" panose="02040503050406030204" pitchFamily="18" charset="0"/>
                        </a:rPr>
                        <a:t>), and boot manager reside here</a:t>
                      </a: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73007">
                <a:tc>
                  <a:txBody>
                    <a:bodyPr/>
                    <a:lstStyle/>
                    <a:p>
                      <a:pPr algn="l" fontAlgn="b"/>
                      <a:r>
                        <a:rPr lang="en-US" sz="1800" b="0" i="0" u="none" strike="noStrike">
                          <a:solidFill>
                            <a:srgbClr val="000000"/>
                          </a:solidFill>
                          <a:effectLst/>
                          <a:latin typeface="Cambria" panose="02040503050406030204" pitchFamily="18" charset="0"/>
                        </a:rPr>
                        <a:t>/dev</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Devices directory</a:t>
                      </a: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74594">
                <a:tc>
                  <a:txBody>
                    <a:bodyPr/>
                    <a:lstStyle/>
                    <a:p>
                      <a:pPr algn="l" fontAlgn="b"/>
                      <a:r>
                        <a:rPr lang="en-US" sz="1800" b="0" i="0" u="none" strike="noStrike">
                          <a:solidFill>
                            <a:srgbClr val="000000"/>
                          </a:solidFill>
                          <a:effectLst/>
                          <a:latin typeface="Cambria" panose="02040503050406030204" pitchFamily="18" charset="0"/>
                        </a:rPr>
                        <a:t>/etc</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System wide configuration scripts</a:t>
                      </a: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473298">
                <a:tc>
                  <a:txBody>
                    <a:bodyPr/>
                    <a:lstStyle/>
                    <a:p>
                      <a:pPr algn="l" fontAlgn="b"/>
                      <a:r>
                        <a:rPr lang="en-US" sz="1800" b="0" i="0" u="none" strike="noStrike">
                          <a:solidFill>
                            <a:srgbClr val="000000"/>
                          </a:solidFill>
                          <a:effectLst/>
                          <a:latin typeface="Cambria" panose="02040503050406030204" pitchFamily="18" charset="0"/>
                        </a:rPr>
                        <a:t>/proc</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Process directory. Contains information and statistics about running processes and kernel parameters</a:t>
                      </a: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406400">
                <a:tc>
                  <a:txBody>
                    <a:bodyPr/>
                    <a:lstStyle/>
                    <a:p>
                      <a:pPr algn="l" fontAlgn="b"/>
                      <a:r>
                        <a:rPr lang="en-US" sz="1800" b="0" i="0" u="none" strike="noStrike">
                          <a:solidFill>
                            <a:srgbClr val="000000"/>
                          </a:solidFill>
                          <a:effectLst/>
                          <a:latin typeface="Cambria" panose="02040503050406030204" pitchFamily="18" charset="0"/>
                        </a:rPr>
                        <a:t>/sys</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System wide device directory. Contains information and statistics about device and device names</a:t>
                      </a: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373007">
                <a:tc>
                  <a:txBody>
                    <a:bodyPr/>
                    <a:lstStyle/>
                    <a:p>
                      <a:pPr algn="l" fontAlgn="b"/>
                      <a:r>
                        <a:rPr lang="en-US" sz="1800" b="0" i="0" u="none" strike="noStrike">
                          <a:solidFill>
                            <a:srgbClr val="000000"/>
                          </a:solidFill>
                          <a:effectLst/>
                          <a:latin typeface="Cambria" panose="02040503050406030204" pitchFamily="18" charset="0"/>
                        </a:rPr>
                        <a:t>/tmp</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Temporary directory</a:t>
                      </a: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373007">
                <a:tc>
                  <a:txBody>
                    <a:bodyPr/>
                    <a:lstStyle/>
                    <a:p>
                      <a:pPr algn="l" fontAlgn="b"/>
                      <a:r>
                        <a:rPr lang="en-US" sz="1800" b="0" i="0" u="none" strike="noStrike">
                          <a:solidFill>
                            <a:srgbClr val="000000"/>
                          </a:solidFill>
                          <a:effectLst/>
                          <a:latin typeface="Cambria" panose="02040503050406030204" pitchFamily="18" charset="0"/>
                        </a:rPr>
                        <a:t>/usr/bin</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More system binaries</a:t>
                      </a: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374594">
                <a:tc>
                  <a:txBody>
                    <a:bodyPr/>
                    <a:lstStyle/>
                    <a:p>
                      <a:pPr algn="l" fontAlgn="b"/>
                      <a:r>
                        <a:rPr lang="en-US" sz="1800" b="0" i="0" u="none" strike="noStrike">
                          <a:solidFill>
                            <a:srgbClr val="000000"/>
                          </a:solidFill>
                          <a:effectLst/>
                          <a:latin typeface="Cambria" panose="02040503050406030204" pitchFamily="18" charset="0"/>
                        </a:rPr>
                        <a:t>/usr/local/bin</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Miscellaneous binaries local to the particular machine</a:t>
                      </a: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373007">
                <a:tc>
                  <a:txBody>
                    <a:bodyPr/>
                    <a:lstStyle/>
                    <a:p>
                      <a:pPr algn="l" fontAlgn="b"/>
                      <a:r>
                        <a:rPr lang="en-US" sz="1800" b="0" i="0" u="none" strike="noStrike">
                          <a:solidFill>
                            <a:srgbClr val="000000"/>
                          </a:solidFill>
                          <a:effectLst/>
                          <a:latin typeface="Cambria" panose="02040503050406030204" pitchFamily="18" charset="0"/>
                        </a:rPr>
                        <a:t>/usr/share/doc</a:t>
                      </a:r>
                    </a:p>
                  </a:txBody>
                  <a:tcPr marL="9525" marR="9525" marT="9525" marB="0" anchor="b">
                    <a:lnL cap="flat">
                      <a:noFill/>
                    </a:lnL>
                    <a:lnR>
                      <a:noFill/>
                    </a:lnR>
                    <a:lnT>
                      <a:noFill/>
                    </a:lnT>
                    <a:lnB cap="flat">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Documentation for installed packages</a:t>
                      </a:r>
                    </a:p>
                  </a:txBody>
                  <a:tcPr marL="9525" marR="9525" marT="9525" marB="0" anchor="b">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025718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OSs and supported filesystems</a:t>
            </a:r>
          </a:p>
        </p:txBody>
      </p:sp>
      <p:graphicFrame>
        <p:nvGraphicFramePr>
          <p:cNvPr id="2" name="Table 1"/>
          <p:cNvGraphicFramePr>
            <a:graphicFrameLocks noGrp="1"/>
          </p:cNvGraphicFramePr>
          <p:nvPr>
            <p:extLst>
              <p:ext uri="{D42A27DB-BD31-4B8C-83A1-F6EECF244321}">
                <p14:modId xmlns:p14="http://schemas.microsoft.com/office/powerpoint/2010/main" val="352135252"/>
              </p:ext>
            </p:extLst>
          </p:nvPr>
        </p:nvGraphicFramePr>
        <p:xfrm>
          <a:off x="1028700" y="1295400"/>
          <a:ext cx="7556500" cy="1483360"/>
        </p:xfrm>
        <a:graphic>
          <a:graphicData uri="http://schemas.openxmlformats.org/drawingml/2006/table">
            <a:tbl>
              <a:tblPr firstRow="1" bandRow="1">
                <a:tableStyleId>{5C22544A-7EE6-4342-B048-85BDC9FD1C3A}</a:tableStyleId>
              </a:tblPr>
              <a:tblGrid>
                <a:gridCol w="3778250">
                  <a:extLst>
                    <a:ext uri="{9D8B030D-6E8A-4147-A177-3AD203B41FA5}">
                      <a16:colId xmlns:a16="http://schemas.microsoft.com/office/drawing/2014/main" val="20000"/>
                    </a:ext>
                  </a:extLst>
                </a:gridCol>
                <a:gridCol w="3778250">
                  <a:extLst>
                    <a:ext uri="{9D8B030D-6E8A-4147-A177-3AD203B41FA5}">
                      <a16:colId xmlns:a16="http://schemas.microsoft.com/office/drawing/2014/main" val="20001"/>
                    </a:ext>
                  </a:extLst>
                </a:gridCol>
              </a:tblGrid>
              <a:tr h="370840">
                <a:tc>
                  <a:txBody>
                    <a:bodyPr/>
                    <a:lstStyle/>
                    <a:p>
                      <a:pPr algn="ctr"/>
                      <a:r>
                        <a:rPr lang="en-US" dirty="0">
                          <a:latin typeface="Cambria" panose="02040503050406030204" pitchFamily="18" charset="0"/>
                        </a:rPr>
                        <a:t>OS</a:t>
                      </a:r>
                    </a:p>
                  </a:txBody>
                  <a:tcPr/>
                </a:tc>
                <a:tc>
                  <a:txBody>
                    <a:bodyPr/>
                    <a:lstStyle/>
                    <a:p>
                      <a:r>
                        <a:rPr lang="en-US" dirty="0">
                          <a:latin typeface="Cambria" panose="02040503050406030204" pitchFamily="18" charset="0"/>
                        </a:rPr>
                        <a:t>Filesystems</a:t>
                      </a:r>
                    </a:p>
                  </a:txBody>
                  <a:tcPr/>
                </a:tc>
                <a:extLst>
                  <a:ext uri="{0D108BD9-81ED-4DB2-BD59-A6C34878D82A}">
                    <a16:rowId xmlns:a16="http://schemas.microsoft.com/office/drawing/2014/main" val="10000"/>
                  </a:ext>
                </a:extLst>
              </a:tr>
              <a:tr h="370840">
                <a:tc>
                  <a:txBody>
                    <a:bodyPr/>
                    <a:lstStyle/>
                    <a:p>
                      <a:r>
                        <a:rPr lang="en-US" dirty="0">
                          <a:latin typeface="Cambria" panose="02040503050406030204" pitchFamily="18" charset="0"/>
                        </a:rPr>
                        <a:t>Windows 10/11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ambria" panose="02040503050406030204" pitchFamily="18" charset="0"/>
                        </a:rPr>
                        <a:t>NTFS, FAT32, </a:t>
                      </a:r>
                      <a:r>
                        <a:rPr lang="en-US" dirty="0" err="1">
                          <a:latin typeface="Cambria" panose="02040503050406030204" pitchFamily="18" charset="0"/>
                        </a:rPr>
                        <a:t>exFAT</a:t>
                      </a:r>
                      <a:r>
                        <a:rPr lang="en-US" dirty="0">
                          <a:latin typeface="Cambria" panose="02040503050406030204" pitchFamily="18" charset="0"/>
                        </a:rPr>
                        <a:t>, </a:t>
                      </a:r>
                      <a:r>
                        <a:rPr lang="en-US" dirty="0" err="1">
                          <a:latin typeface="Cambria" panose="02040503050406030204" pitchFamily="18" charset="0"/>
                        </a:rPr>
                        <a:t>ReFS</a:t>
                      </a:r>
                      <a:endParaRPr lang="en-US" dirty="0">
                        <a:latin typeface="Cambria" panose="02040503050406030204" pitchFamily="18" charset="0"/>
                      </a:endParaRPr>
                    </a:p>
                  </a:txBody>
                  <a:tcPr/>
                </a:tc>
                <a:extLst>
                  <a:ext uri="{0D108BD9-81ED-4DB2-BD59-A6C34878D82A}">
                    <a16:rowId xmlns:a16="http://schemas.microsoft.com/office/drawing/2014/main" val="10001"/>
                  </a:ext>
                </a:extLst>
              </a:tr>
              <a:tr h="370840">
                <a:tc>
                  <a:txBody>
                    <a:bodyPr/>
                    <a:lstStyle/>
                    <a:p>
                      <a:r>
                        <a:rPr lang="en-US" dirty="0">
                          <a:latin typeface="Cambria" panose="02040503050406030204" pitchFamily="18" charset="0"/>
                        </a:rPr>
                        <a:t>Mac OS X</a:t>
                      </a:r>
                    </a:p>
                  </a:txBody>
                  <a:tcPr/>
                </a:tc>
                <a:tc>
                  <a:txBody>
                    <a:bodyPr/>
                    <a:lstStyle/>
                    <a:p>
                      <a:r>
                        <a:rPr lang="en-US" dirty="0">
                          <a:latin typeface="Cambria" panose="02040503050406030204" pitchFamily="18" charset="0"/>
                        </a:rPr>
                        <a:t>APFS (default), HFS+ (legacy)</a:t>
                      </a:r>
                    </a:p>
                  </a:txBody>
                  <a:tcPr/>
                </a:tc>
                <a:extLst>
                  <a:ext uri="{0D108BD9-81ED-4DB2-BD59-A6C34878D82A}">
                    <a16:rowId xmlns:a16="http://schemas.microsoft.com/office/drawing/2014/main" val="10002"/>
                  </a:ext>
                </a:extLst>
              </a:tr>
              <a:tr h="370840">
                <a:tc>
                  <a:txBody>
                    <a:bodyPr/>
                    <a:lstStyle/>
                    <a:p>
                      <a:r>
                        <a:rPr lang="en-US" dirty="0">
                          <a:latin typeface="Cambria" panose="02040503050406030204" pitchFamily="18" charset="0"/>
                        </a:rPr>
                        <a:t>Linux</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ambria" panose="02040503050406030204" pitchFamily="18" charset="0"/>
                        </a:rPr>
                        <a:t>Ext4, </a:t>
                      </a:r>
                      <a:r>
                        <a:rPr lang="en-US" dirty="0" err="1">
                          <a:latin typeface="Cambria" panose="02040503050406030204" pitchFamily="18" charset="0"/>
                        </a:rPr>
                        <a:t>Btrfs</a:t>
                      </a:r>
                      <a:r>
                        <a:rPr lang="en-US" dirty="0">
                          <a:latin typeface="Cambria" panose="02040503050406030204" pitchFamily="18" charset="0"/>
                        </a:rPr>
                        <a:t>, XFS, ZFS</a:t>
                      </a:r>
                    </a:p>
                  </a:txBody>
                  <a:tcPr/>
                </a:tc>
                <a:extLst>
                  <a:ext uri="{0D108BD9-81ED-4DB2-BD59-A6C34878D82A}">
                    <a16:rowId xmlns:a16="http://schemas.microsoft.com/office/drawing/2014/main" val="10003"/>
                  </a:ext>
                </a:extLst>
              </a:tr>
            </a:tbl>
          </a:graphicData>
        </a:graphic>
      </p:graphicFrame>
      <p:sp>
        <p:nvSpPr>
          <p:cNvPr id="4" name="Rectangle 3"/>
          <p:cNvSpPr/>
          <p:nvPr/>
        </p:nvSpPr>
        <p:spPr>
          <a:xfrm>
            <a:off x="1028700" y="2867223"/>
            <a:ext cx="7886700" cy="4370427"/>
          </a:xfrm>
          <a:prstGeom prst="rect">
            <a:avLst/>
          </a:prstGeom>
        </p:spPr>
        <p:txBody>
          <a:bodyPr wrap="square">
            <a:spAutoFit/>
          </a:bodyPr>
          <a:lstStyle/>
          <a:p>
            <a:r>
              <a:rPr lang="en-US" dirty="0">
                <a:latin typeface="Cambria" panose="02040503050406030204" pitchFamily="18" charset="0"/>
              </a:rPr>
              <a:t>NTFS (New Technology File System)- was introduced in Windows NT and at present is major file system for Windows. This is a default file system for disk partitions and the only file system that is supported for disk partitions over 32GB. The file system is quite extensible and supports many file properties, including access control, encryption etc. Each file on NTFS is stored as file descriptor in Master File Table and file content. Master file table contains all information about the file: size, allocation, name etc. </a:t>
            </a:r>
          </a:p>
          <a:p>
            <a:r>
              <a:rPr lang="en-US" dirty="0">
                <a:latin typeface="Cambria" panose="02040503050406030204" pitchFamily="18" charset="0"/>
              </a:rPr>
              <a:t>FAT12 was used for old floppy disks. FAT16 (or simply FAT) and FAT32 are widely used for flash memory cards and USB flash sticks. It is supported by mobile phones, digital cameras and other portable devices.</a:t>
            </a:r>
          </a:p>
          <a:p>
            <a:endParaRPr lang="en-US" dirty="0">
              <a:latin typeface="Cambria" panose="020405030504060302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OSs and supported filesystems</a:t>
            </a:r>
          </a:p>
        </p:txBody>
      </p:sp>
      <p:sp>
        <p:nvSpPr>
          <p:cNvPr id="3" name="Rectangle 2"/>
          <p:cNvSpPr/>
          <p:nvPr/>
        </p:nvSpPr>
        <p:spPr>
          <a:xfrm>
            <a:off x="585576" y="1211856"/>
            <a:ext cx="8558423" cy="5201424"/>
          </a:xfrm>
          <a:prstGeom prst="rect">
            <a:avLst/>
          </a:prstGeom>
        </p:spPr>
        <p:txBody>
          <a:bodyPr wrap="square">
            <a:spAutoFit/>
          </a:bodyPr>
          <a:lstStyle/>
          <a:p>
            <a:pPr marL="342900" indent="-342900">
              <a:buFont typeface="Arial" panose="020B0604020202020204" pitchFamily="34" charset="0"/>
              <a:buChar char="•"/>
            </a:pPr>
            <a:r>
              <a:rPr lang="ro-RO" altLang="en-US" b="1" dirty="0">
                <a:latin typeface="Cambria" panose="02040503050406030204" pitchFamily="18" charset="0"/>
              </a:rPr>
              <a:t>Windows 10/11</a:t>
            </a:r>
            <a:r>
              <a:rPr lang="ro-RO" altLang="en-US" dirty="0">
                <a:latin typeface="Cambria" panose="02040503050406030204" pitchFamily="18" charset="0"/>
              </a:rPr>
              <a:t>: NTFS (</a:t>
            </a:r>
            <a:r>
              <a:rPr lang="en-US" altLang="en-US" dirty="0">
                <a:latin typeface="Cambria" panose="02040503050406030204" pitchFamily="18" charset="0"/>
              </a:rPr>
              <a:t>default</a:t>
            </a:r>
            <a:r>
              <a:rPr lang="ro-RO" altLang="en-US" dirty="0">
                <a:latin typeface="Cambria" panose="02040503050406030204" pitchFamily="18" charset="0"/>
              </a:rPr>
              <a:t>), FAT32, </a:t>
            </a:r>
            <a:r>
              <a:rPr lang="ro-RO" altLang="en-US" dirty="0" err="1">
                <a:latin typeface="Cambria" panose="02040503050406030204" pitchFamily="18" charset="0"/>
              </a:rPr>
              <a:t>exFAT</a:t>
            </a:r>
            <a:r>
              <a:rPr lang="ro-RO" altLang="en-US" dirty="0">
                <a:latin typeface="Cambria" panose="02040503050406030204" pitchFamily="18" charset="0"/>
              </a:rPr>
              <a:t>, </a:t>
            </a:r>
            <a:r>
              <a:rPr lang="ro-RO" altLang="en-US" dirty="0" err="1">
                <a:latin typeface="Cambria" panose="02040503050406030204" pitchFamily="18" charset="0"/>
              </a:rPr>
              <a:t>ReFS</a:t>
            </a:r>
            <a:r>
              <a:rPr lang="ro-RO" altLang="en-US" dirty="0">
                <a:latin typeface="Cambria" panose="02040503050406030204" pitchFamily="18" charset="0"/>
              </a:rPr>
              <a:t> (Server/Workstation)</a:t>
            </a:r>
          </a:p>
          <a:p>
            <a:pPr marL="342900" indent="-342900">
              <a:buFont typeface="Arial" panose="020B0604020202020204" pitchFamily="34" charset="0"/>
              <a:buChar char="•"/>
            </a:pPr>
            <a:r>
              <a:rPr lang="ro-RO" altLang="en-US" b="1" dirty="0" err="1">
                <a:latin typeface="Cambria" panose="02040503050406030204" pitchFamily="18" charset="0"/>
              </a:rPr>
              <a:t>macOS</a:t>
            </a:r>
            <a:r>
              <a:rPr lang="ro-RO" altLang="en-US" dirty="0">
                <a:latin typeface="Cambria" panose="02040503050406030204" pitchFamily="18" charset="0"/>
              </a:rPr>
              <a:t>: APFS (</a:t>
            </a:r>
            <a:r>
              <a:rPr lang="en-US" altLang="en-US" dirty="0">
                <a:latin typeface="Cambria" panose="02040503050406030204" pitchFamily="18" charset="0"/>
              </a:rPr>
              <a:t>default from</a:t>
            </a:r>
            <a:r>
              <a:rPr lang="ro-RO" altLang="en-US" dirty="0">
                <a:latin typeface="Cambria" panose="02040503050406030204" pitchFamily="18" charset="0"/>
              </a:rPr>
              <a:t> 2017), HFS+ (</a:t>
            </a:r>
            <a:r>
              <a:rPr lang="ro-RO" altLang="en-US" dirty="0" err="1">
                <a:latin typeface="Cambria" panose="02040503050406030204" pitchFamily="18" charset="0"/>
              </a:rPr>
              <a:t>legacy</a:t>
            </a:r>
            <a:r>
              <a:rPr lang="ro-RO" altLang="en-US" dirty="0">
                <a:latin typeface="Cambria" panose="02040503050406030204" pitchFamily="18" charset="0"/>
              </a:rPr>
              <a:t>), </a:t>
            </a:r>
            <a:r>
              <a:rPr lang="ro-RO" altLang="en-US" dirty="0" err="1">
                <a:latin typeface="Cambria" panose="02040503050406030204" pitchFamily="18" charset="0"/>
              </a:rPr>
              <a:t>exFAT</a:t>
            </a:r>
            <a:r>
              <a:rPr lang="ro-RO" altLang="en-US" dirty="0">
                <a:latin typeface="Cambria" panose="02040503050406030204" pitchFamily="18" charset="0"/>
              </a:rPr>
              <a:t>, FAT32</a:t>
            </a:r>
          </a:p>
          <a:p>
            <a:pPr marL="342900" indent="-342900">
              <a:buFont typeface="Arial" panose="020B0604020202020204" pitchFamily="34" charset="0"/>
              <a:buChar char="•"/>
            </a:pPr>
            <a:r>
              <a:rPr lang="ro-RO" altLang="en-US" b="1" dirty="0">
                <a:latin typeface="Cambria" panose="02040503050406030204" pitchFamily="18" charset="0"/>
              </a:rPr>
              <a:t>Linux</a:t>
            </a:r>
            <a:r>
              <a:rPr lang="ro-RO" altLang="en-US" dirty="0">
                <a:latin typeface="Cambria" panose="02040503050406030204" pitchFamily="18" charset="0"/>
              </a:rPr>
              <a:t>: ext4 (</a:t>
            </a:r>
            <a:r>
              <a:rPr lang="en-US" altLang="en-US" dirty="0">
                <a:latin typeface="Cambria" panose="02040503050406030204" pitchFamily="18" charset="0"/>
              </a:rPr>
              <a:t>default</a:t>
            </a:r>
            <a:r>
              <a:rPr lang="ro-RO" altLang="en-US" dirty="0">
                <a:latin typeface="Cambria" panose="02040503050406030204" pitchFamily="18" charset="0"/>
              </a:rPr>
              <a:t>), </a:t>
            </a:r>
            <a:r>
              <a:rPr lang="ro-RO" altLang="en-US" dirty="0" err="1">
                <a:latin typeface="Cambria" panose="02040503050406030204" pitchFamily="18" charset="0"/>
              </a:rPr>
              <a:t>Btrfs</a:t>
            </a:r>
            <a:r>
              <a:rPr lang="ro-RO" altLang="en-US" dirty="0">
                <a:latin typeface="Cambria" panose="02040503050406030204" pitchFamily="18" charset="0"/>
              </a:rPr>
              <a:t>, XFS, ZFS, </a:t>
            </a:r>
            <a:r>
              <a:rPr lang="ro-RO" altLang="en-US" dirty="0" err="1">
                <a:latin typeface="Cambria" panose="02040503050406030204" pitchFamily="18" charset="0"/>
              </a:rPr>
              <a:t>tmpfs</a:t>
            </a:r>
            <a:endParaRPr lang="ro-RO" altLang="en-US" dirty="0">
              <a:latin typeface="Cambria" panose="02040503050406030204" pitchFamily="18" charset="0"/>
            </a:endParaRPr>
          </a:p>
          <a:p>
            <a:pPr marL="342900" indent="-342900">
              <a:buFont typeface="Arial" panose="020B0604020202020204" pitchFamily="34" charset="0"/>
              <a:buChar char="•"/>
            </a:pPr>
            <a:r>
              <a:rPr lang="ro-RO" altLang="en-US" b="1" dirty="0">
                <a:latin typeface="Cambria" panose="02040503050406030204" pitchFamily="18" charset="0"/>
              </a:rPr>
              <a:t>Android/</a:t>
            </a:r>
            <a:r>
              <a:rPr lang="ro-RO" altLang="en-US" b="1" dirty="0" err="1">
                <a:latin typeface="Cambria" panose="02040503050406030204" pitchFamily="18" charset="0"/>
              </a:rPr>
              <a:t>iOS</a:t>
            </a:r>
            <a:r>
              <a:rPr lang="ro-RO" altLang="en-US" dirty="0">
                <a:latin typeface="Cambria" panose="02040503050406030204" pitchFamily="18" charset="0"/>
              </a:rPr>
              <a:t>: </a:t>
            </a:r>
            <a:r>
              <a:rPr lang="ro-RO" altLang="en-US" dirty="0" err="1">
                <a:latin typeface="Cambria" panose="02040503050406030204" pitchFamily="18" charset="0"/>
              </a:rPr>
              <a:t>exFAT</a:t>
            </a:r>
            <a:r>
              <a:rPr lang="ro-RO" altLang="en-US" dirty="0">
                <a:latin typeface="Cambria" panose="02040503050406030204" pitchFamily="18" charset="0"/>
              </a:rPr>
              <a:t>, F2FS (Flash-</a:t>
            </a:r>
            <a:r>
              <a:rPr lang="ro-RO" altLang="en-US" dirty="0" err="1">
                <a:latin typeface="Cambria" panose="02040503050406030204" pitchFamily="18" charset="0"/>
              </a:rPr>
              <a:t>Friendly</a:t>
            </a:r>
            <a:r>
              <a:rPr lang="ro-RO" altLang="en-US" dirty="0">
                <a:latin typeface="Cambria" panose="02040503050406030204" pitchFamily="18" charset="0"/>
              </a:rPr>
              <a:t> File </a:t>
            </a:r>
            <a:r>
              <a:rPr lang="ro-RO" altLang="en-US" dirty="0" err="1">
                <a:latin typeface="Cambria" panose="02040503050406030204" pitchFamily="18" charset="0"/>
              </a:rPr>
              <a:t>System</a:t>
            </a:r>
            <a:r>
              <a:rPr lang="ro-RO" altLang="en-US" dirty="0">
                <a:latin typeface="Cambria" panose="02040503050406030204" pitchFamily="18" charset="0"/>
              </a:rPr>
              <a:t>)</a:t>
            </a:r>
          </a:p>
          <a:p>
            <a:pPr marL="342900" indent="-342900">
              <a:buFont typeface="Arial" panose="020B0604020202020204" pitchFamily="34" charset="0"/>
              <a:buChar char="•"/>
            </a:pPr>
            <a:r>
              <a:rPr lang="ro-RO" altLang="en-US" b="1" dirty="0">
                <a:latin typeface="Cambria" panose="02040503050406030204" pitchFamily="18" charset="0"/>
              </a:rPr>
              <a:t>NTFS</a:t>
            </a:r>
            <a:r>
              <a:rPr lang="ro-RO" altLang="en-US" dirty="0">
                <a:latin typeface="Cambria" panose="02040503050406030204" pitchFamily="18" charset="0"/>
              </a:rPr>
              <a:t> – </a:t>
            </a:r>
            <a:r>
              <a:rPr lang="en-US" altLang="en-US" dirty="0">
                <a:latin typeface="Cambria" panose="02040503050406030204" pitchFamily="18" charset="0"/>
              </a:rPr>
              <a:t>default for</a:t>
            </a:r>
            <a:r>
              <a:rPr lang="ro-RO" altLang="en-US" dirty="0">
                <a:latin typeface="Cambria" panose="02040503050406030204" pitchFamily="18" charset="0"/>
              </a:rPr>
              <a:t> Windows, ACL</a:t>
            </a:r>
            <a:r>
              <a:rPr lang="en-US" altLang="en-US" dirty="0">
                <a:latin typeface="Cambria" panose="02040503050406030204" pitchFamily="18" charset="0"/>
              </a:rPr>
              <a:t> support</a:t>
            </a:r>
            <a:r>
              <a:rPr lang="ro-RO" altLang="en-US" dirty="0">
                <a:latin typeface="Cambria" panose="02040503050406030204" pitchFamily="18" charset="0"/>
              </a:rPr>
              <a:t>, compres</a:t>
            </a:r>
            <a:r>
              <a:rPr lang="en-US" altLang="en-US" dirty="0" err="1">
                <a:latin typeface="Cambria" panose="02040503050406030204" pitchFamily="18" charset="0"/>
              </a:rPr>
              <a:t>sion</a:t>
            </a:r>
            <a:r>
              <a:rPr lang="ro-RO" altLang="en-US" dirty="0">
                <a:latin typeface="Cambria" panose="02040503050406030204" pitchFamily="18" charset="0"/>
              </a:rPr>
              <a:t>, </a:t>
            </a:r>
            <a:r>
              <a:rPr lang="en-US" altLang="en-US" dirty="0">
                <a:latin typeface="Cambria" panose="02040503050406030204" pitchFamily="18" charset="0"/>
              </a:rPr>
              <a:t>encryption</a:t>
            </a:r>
            <a:r>
              <a:rPr lang="ro-RO" altLang="en-US" dirty="0">
                <a:latin typeface="Cambria" panose="02040503050406030204" pitchFamily="18" charset="0"/>
              </a:rPr>
              <a:t> (EFS), j</a:t>
            </a:r>
            <a:r>
              <a:rPr lang="en-US" altLang="en-US" dirty="0" err="1">
                <a:latin typeface="Cambria" panose="02040503050406030204" pitchFamily="18" charset="0"/>
              </a:rPr>
              <a:t>ournaling</a:t>
            </a:r>
            <a:endParaRPr lang="en-US" altLang="en-US" dirty="0">
              <a:latin typeface="Cambria" panose="02040503050406030204" pitchFamily="18" charset="0"/>
            </a:endParaRPr>
          </a:p>
          <a:p>
            <a:pPr marL="342900" indent="-342900">
              <a:buFont typeface="Arial" panose="020B0604020202020204" pitchFamily="34" charset="0"/>
              <a:buChar char="•"/>
            </a:pPr>
            <a:r>
              <a:rPr lang="ro-RO" altLang="en-US" b="1" dirty="0" err="1">
                <a:latin typeface="Cambria" panose="02040503050406030204" pitchFamily="18" charset="0"/>
              </a:rPr>
              <a:t>exFAT</a:t>
            </a:r>
            <a:r>
              <a:rPr lang="ro-RO" altLang="en-US" dirty="0">
                <a:latin typeface="Cambria" panose="02040503050406030204" pitchFamily="18" charset="0"/>
              </a:rPr>
              <a:t> – standard SD</a:t>
            </a:r>
            <a:r>
              <a:rPr lang="en-US" altLang="en-US" dirty="0">
                <a:latin typeface="Cambria" panose="02040503050406030204" pitchFamily="18" charset="0"/>
              </a:rPr>
              <a:t> cards</a:t>
            </a:r>
            <a:r>
              <a:rPr lang="ro-RO" altLang="en-US" dirty="0">
                <a:latin typeface="Cambria" panose="02040503050406030204" pitchFamily="18" charset="0"/>
              </a:rPr>
              <a:t> &gt; 32GB </a:t>
            </a:r>
            <a:r>
              <a:rPr lang="en-US" altLang="en-US" dirty="0">
                <a:latin typeface="Cambria" panose="02040503050406030204" pitchFamily="18" charset="0"/>
              </a:rPr>
              <a:t>and</a:t>
            </a:r>
            <a:r>
              <a:rPr lang="ro-RO" altLang="en-US" dirty="0">
                <a:latin typeface="Cambria" panose="02040503050406030204" pitchFamily="18" charset="0"/>
              </a:rPr>
              <a:t> USB</a:t>
            </a:r>
            <a:r>
              <a:rPr lang="en-US" altLang="en-US" dirty="0">
                <a:latin typeface="Cambria" panose="02040503050406030204" pitchFamily="18" charset="0"/>
              </a:rPr>
              <a:t> sticks</a:t>
            </a:r>
            <a:r>
              <a:rPr lang="ro-RO" altLang="en-US" dirty="0">
                <a:latin typeface="Cambria" panose="02040503050406030204" pitchFamily="18" charset="0"/>
              </a:rPr>
              <a:t>, </a:t>
            </a:r>
            <a:r>
              <a:rPr lang="ro-RO" altLang="en-US" dirty="0" err="1">
                <a:latin typeface="Cambria" panose="02040503050406030204" pitchFamily="18" charset="0"/>
              </a:rPr>
              <a:t>cross-platform</a:t>
            </a:r>
            <a:endParaRPr lang="ro-RO" altLang="en-US" dirty="0">
              <a:latin typeface="Cambria" panose="02040503050406030204" pitchFamily="18" charset="0"/>
            </a:endParaRPr>
          </a:p>
          <a:p>
            <a:pPr marL="342900" indent="-342900">
              <a:buFont typeface="Arial" panose="020B0604020202020204" pitchFamily="34" charset="0"/>
              <a:buChar char="•"/>
            </a:pPr>
            <a:r>
              <a:rPr lang="ro-RO" altLang="en-US" b="1" dirty="0" err="1">
                <a:latin typeface="Cambria" panose="02040503050406030204" pitchFamily="18" charset="0"/>
              </a:rPr>
              <a:t>ReFS</a:t>
            </a:r>
            <a:r>
              <a:rPr lang="ro-RO" altLang="en-US" dirty="0">
                <a:latin typeface="Cambria" panose="02040503050406030204" pitchFamily="18" charset="0"/>
              </a:rPr>
              <a:t> – </a:t>
            </a:r>
            <a:r>
              <a:rPr lang="ro-RO" altLang="en-US" dirty="0" err="1">
                <a:latin typeface="Cambria" panose="02040503050406030204" pitchFamily="18" charset="0"/>
              </a:rPr>
              <a:t>Resilient</a:t>
            </a:r>
            <a:r>
              <a:rPr lang="ro-RO" altLang="en-US" dirty="0">
                <a:latin typeface="Cambria" panose="02040503050406030204" pitchFamily="18" charset="0"/>
              </a:rPr>
              <a:t> File </a:t>
            </a:r>
            <a:r>
              <a:rPr lang="ro-RO" altLang="en-US" dirty="0" err="1">
                <a:latin typeface="Cambria" panose="02040503050406030204" pitchFamily="18" charset="0"/>
              </a:rPr>
              <a:t>System</a:t>
            </a:r>
            <a:r>
              <a:rPr lang="ro-RO" altLang="en-US" dirty="0">
                <a:latin typeface="Cambria" panose="02040503050406030204" pitchFamily="18" charset="0"/>
              </a:rPr>
              <a:t>, </a:t>
            </a:r>
            <a:r>
              <a:rPr lang="ro-RO" altLang="en-US" dirty="0" err="1">
                <a:latin typeface="Cambria" panose="02040503050406030204" pitchFamily="18" charset="0"/>
              </a:rPr>
              <a:t>introd</a:t>
            </a:r>
            <a:r>
              <a:rPr lang="en-US" altLang="en-US" dirty="0" err="1">
                <a:latin typeface="Cambria" panose="02040503050406030204" pitchFamily="18" charset="0"/>
              </a:rPr>
              <a:t>uced</a:t>
            </a:r>
            <a:r>
              <a:rPr lang="en-US" altLang="en-US" dirty="0">
                <a:latin typeface="Cambria" panose="02040503050406030204" pitchFamily="18" charset="0"/>
              </a:rPr>
              <a:t> in </a:t>
            </a:r>
            <a:r>
              <a:rPr lang="ro-RO" altLang="en-US" dirty="0">
                <a:latin typeface="Cambria" panose="02040503050406030204" pitchFamily="18" charset="0"/>
              </a:rPr>
              <a:t>Windows Server 2012, </a:t>
            </a:r>
            <a:r>
              <a:rPr lang="ro-RO" altLang="en-US" dirty="0" err="1">
                <a:latin typeface="Cambria" panose="02040503050406030204" pitchFamily="18" charset="0"/>
              </a:rPr>
              <a:t>checksum</a:t>
            </a:r>
            <a:r>
              <a:rPr lang="en-US" altLang="en-US" dirty="0">
                <a:latin typeface="Cambria" panose="02040503050406030204" pitchFamily="18" charset="0"/>
              </a:rPr>
              <a:t>s data integrity</a:t>
            </a:r>
            <a:endParaRPr lang="ro-RO" altLang="en-US" dirty="0">
              <a:latin typeface="Cambria" panose="02040503050406030204" pitchFamily="18" charset="0"/>
            </a:endParaRPr>
          </a:p>
          <a:p>
            <a:pPr marL="342900" indent="-342900">
              <a:buFont typeface="Arial" panose="020B0604020202020204" pitchFamily="34" charset="0"/>
              <a:buChar char="•"/>
            </a:pPr>
            <a:r>
              <a:rPr lang="ro-RO" altLang="en-US" b="1" dirty="0">
                <a:latin typeface="Cambria" panose="02040503050406030204" pitchFamily="18" charset="0"/>
              </a:rPr>
              <a:t>APFS</a:t>
            </a:r>
            <a:r>
              <a:rPr lang="ro-RO" altLang="en-US" dirty="0">
                <a:latin typeface="Cambria" panose="02040503050406030204" pitchFamily="18" charset="0"/>
              </a:rPr>
              <a:t> – Apple File </a:t>
            </a:r>
            <a:r>
              <a:rPr lang="ro-RO" altLang="en-US" dirty="0" err="1">
                <a:latin typeface="Cambria" panose="02040503050406030204" pitchFamily="18" charset="0"/>
              </a:rPr>
              <a:t>System</a:t>
            </a:r>
            <a:r>
              <a:rPr lang="ro-RO" altLang="en-US" dirty="0">
                <a:latin typeface="Cambria" panose="02040503050406030204" pitchFamily="18" charset="0"/>
              </a:rPr>
              <a:t>, </a:t>
            </a:r>
            <a:r>
              <a:rPr lang="en-US" altLang="en-US" dirty="0">
                <a:latin typeface="Cambria" panose="02040503050406030204" pitchFamily="18" charset="0"/>
              </a:rPr>
              <a:t>replacing </a:t>
            </a:r>
            <a:r>
              <a:rPr lang="ro-RO" altLang="en-US" dirty="0">
                <a:latin typeface="Cambria" panose="02040503050406030204" pitchFamily="18" charset="0"/>
              </a:rPr>
              <a:t>HFS+ </a:t>
            </a:r>
            <a:r>
              <a:rPr lang="en-US" altLang="en-US" dirty="0">
                <a:latin typeface="Cambria" panose="02040503050406030204" pitchFamily="18" charset="0"/>
              </a:rPr>
              <a:t>from</a:t>
            </a:r>
            <a:r>
              <a:rPr lang="ro-RO" altLang="en-US" dirty="0">
                <a:latin typeface="Cambria" panose="02040503050406030204" pitchFamily="18" charset="0"/>
              </a:rPr>
              <a:t> 2017, </a:t>
            </a:r>
            <a:r>
              <a:rPr lang="en-US" altLang="en-US" dirty="0">
                <a:latin typeface="Cambria" panose="02040503050406030204" pitchFamily="18" charset="0"/>
              </a:rPr>
              <a:t>optimized for </a:t>
            </a:r>
            <a:r>
              <a:rPr lang="ro-RO" altLang="en-US" dirty="0">
                <a:latin typeface="Cambria" panose="02040503050406030204" pitchFamily="18" charset="0"/>
              </a:rPr>
              <a:t>SSD</a:t>
            </a:r>
            <a:r>
              <a:rPr lang="en-US" altLang="en-US" dirty="0">
                <a:latin typeface="Cambria" panose="02040503050406030204" pitchFamily="18" charset="0"/>
              </a:rPr>
              <a:t>s</a:t>
            </a:r>
            <a:r>
              <a:rPr lang="ro-RO" altLang="en-US" dirty="0">
                <a:latin typeface="Cambria" panose="02040503050406030204" pitchFamily="18" charset="0"/>
              </a:rPr>
              <a:t>, </a:t>
            </a:r>
            <a:r>
              <a:rPr lang="ro-RO" altLang="en-US" dirty="0" err="1">
                <a:latin typeface="Cambria" panose="02040503050406030204" pitchFamily="18" charset="0"/>
              </a:rPr>
              <a:t>snapshots</a:t>
            </a:r>
            <a:r>
              <a:rPr lang="ro-RO" altLang="en-US" dirty="0">
                <a:latin typeface="Cambria" panose="02040503050406030204" pitchFamily="18" charset="0"/>
              </a:rPr>
              <a:t> native</a:t>
            </a:r>
          </a:p>
          <a:p>
            <a:pPr marL="342900" indent="-342900">
              <a:buFont typeface="Arial" panose="020B0604020202020204" pitchFamily="34" charset="0"/>
              <a:buChar char="•"/>
            </a:pPr>
            <a:r>
              <a:rPr lang="ro-RO" altLang="en-US" b="1" dirty="0" err="1">
                <a:latin typeface="Cambria" panose="02040503050406030204" pitchFamily="18" charset="0"/>
              </a:rPr>
              <a:t>Btrfs</a:t>
            </a:r>
            <a:r>
              <a:rPr lang="ro-RO" altLang="en-US" b="1" dirty="0">
                <a:latin typeface="Cambria" panose="02040503050406030204" pitchFamily="18" charset="0"/>
              </a:rPr>
              <a:t>/ZFS</a:t>
            </a:r>
            <a:r>
              <a:rPr lang="ro-RO" altLang="en-US" dirty="0">
                <a:latin typeface="Cambria" panose="02040503050406030204" pitchFamily="18" charset="0"/>
              </a:rPr>
              <a:t> – </a:t>
            </a:r>
            <a:r>
              <a:rPr lang="en-US" altLang="en-US" dirty="0">
                <a:latin typeface="Cambria" panose="02040503050406030204" pitchFamily="18" charset="0"/>
              </a:rPr>
              <a:t>modern</a:t>
            </a:r>
            <a:r>
              <a:rPr lang="ro-RO" altLang="en-US" dirty="0">
                <a:latin typeface="Cambria" panose="02040503050406030204" pitchFamily="18" charset="0"/>
              </a:rPr>
              <a:t> Linux </a:t>
            </a:r>
            <a:r>
              <a:rPr lang="en-US" altLang="en-US" dirty="0">
                <a:latin typeface="Cambria" panose="02040503050406030204" pitchFamily="18" charset="0"/>
              </a:rPr>
              <a:t>systems with </a:t>
            </a:r>
            <a:r>
              <a:rPr lang="ro-RO" altLang="en-US" dirty="0" err="1">
                <a:latin typeface="Cambria" panose="02040503050406030204" pitchFamily="18" charset="0"/>
              </a:rPr>
              <a:t>snapshots</a:t>
            </a:r>
            <a:r>
              <a:rPr lang="ro-RO" altLang="en-US" dirty="0">
                <a:latin typeface="Cambria" panose="02040503050406030204" pitchFamily="18" charset="0"/>
              </a:rPr>
              <a:t>, RAID, </a:t>
            </a:r>
            <a:r>
              <a:rPr lang="ro-RO" altLang="en-US" dirty="0" err="1">
                <a:latin typeface="Cambria" panose="02040503050406030204" pitchFamily="18" charset="0"/>
              </a:rPr>
              <a:t>deduplicare</a:t>
            </a:r>
            <a:endParaRPr lang="ro-RO" altLang="en-US" dirty="0">
              <a:latin typeface="Cambria" panose="02040503050406030204" pitchFamily="18" charset="0"/>
            </a:endParaRPr>
          </a:p>
        </p:txBody>
      </p:sp>
    </p:spTree>
    <p:extLst>
      <p:ext uri="{BB962C8B-B14F-4D97-AF65-F5344CB8AC3E}">
        <p14:creationId xmlns:p14="http://schemas.microsoft.com/office/powerpoint/2010/main" val="968115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OSs and supported filesystems</a:t>
            </a:r>
          </a:p>
        </p:txBody>
      </p:sp>
      <p:sp>
        <p:nvSpPr>
          <p:cNvPr id="2" name="Rectangle 1">
            <a:extLst>
              <a:ext uri="{FF2B5EF4-FFF2-40B4-BE49-F238E27FC236}">
                <a16:creationId xmlns:a16="http://schemas.microsoft.com/office/drawing/2014/main" id="{F4B993EC-B31B-41EC-8901-38E1FDFCD618}"/>
              </a:ext>
            </a:extLst>
          </p:cNvPr>
          <p:cNvSpPr/>
          <p:nvPr/>
        </p:nvSpPr>
        <p:spPr>
          <a:xfrm>
            <a:off x="517793" y="1277956"/>
            <a:ext cx="8626207" cy="5230663"/>
          </a:xfrm>
          <a:prstGeom prst="rect">
            <a:avLst/>
          </a:prstGeom>
        </p:spPr>
        <p:txBody>
          <a:bodyPr wrap="square">
            <a:spAutoFit/>
          </a:bodyPr>
          <a:lstStyle/>
          <a:p>
            <a:r>
              <a:rPr lang="en-US" sz="2100" dirty="0">
                <a:latin typeface="Cambria" panose="02040503050406030204" pitchFamily="18" charset="0"/>
                <a:ea typeface="Cambria" panose="02040503050406030204" pitchFamily="18" charset="0"/>
              </a:rPr>
              <a:t>APFS (Apple File System) – Apple's default file system since 2017 (macOS High Sierra), completely replacing HFS+. Optimized for SSDs, with native support for snapshots, per-file encryption, and copy-on-write cloning. Used on Mac, iPhone, iPad, and Apple TV. More information: </a:t>
            </a:r>
            <a:r>
              <a:rPr lang="en-US" sz="2100" dirty="0">
                <a:latin typeface="Cambria" panose="02040503050406030204" pitchFamily="18" charset="0"/>
                <a:ea typeface="Cambria" panose="02040503050406030204" pitchFamily="18" charset="0"/>
                <a:hlinkClick r:id="rId2"/>
              </a:rPr>
              <a:t>https://developer.apple.com/documentation/foundation/file_system/about_apple_file_system</a:t>
            </a:r>
            <a:endParaRPr lang="en-US" sz="2100" dirty="0">
              <a:latin typeface="Cambria" panose="02040503050406030204" pitchFamily="18" charset="0"/>
              <a:ea typeface="Cambria" panose="02040503050406030204" pitchFamily="18" charset="0"/>
            </a:endParaRPr>
          </a:p>
          <a:p>
            <a:r>
              <a:rPr lang="en-US" sz="2100" dirty="0">
                <a:latin typeface="Cambria" panose="02040503050406030204" pitchFamily="18" charset="0"/>
                <a:ea typeface="Cambria" panose="02040503050406030204" pitchFamily="18" charset="0"/>
              </a:rPr>
              <a:t>HFS+ (Hierarchical File System Plus) – Apple's previous file system, used until 2017. Today considered legacy – no modern Mac uses it as the default system anymore.</a:t>
            </a:r>
          </a:p>
          <a:p>
            <a:r>
              <a:rPr lang="en-US" sz="2100" dirty="0">
                <a:latin typeface="Cambria" panose="02040503050406030204" pitchFamily="18" charset="0"/>
                <a:ea typeface="Cambria" panose="02040503050406030204" pitchFamily="18" charset="0"/>
              </a:rPr>
              <a:t>Ext2, Ext3, Ext4 – Linux's “native” file system. This file system is constantly being developed and improved. Ext3 is just an extension of Ext2, which uses transactional file writing operations in a “journal”. Ext4 is an extension of Ext3, providing support for optimized file allocation and extended file attributes. This file system is commonly used by most Linux installations.</a:t>
            </a:r>
            <a:endParaRPr lang="ro-RO" sz="21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98157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444500" y="1714500"/>
            <a:ext cx="8699500" cy="4483100"/>
          </a:xfrm>
        </p:spPr>
        <p:txBody>
          <a:bodyPr/>
          <a:lstStyle/>
          <a:p>
            <a:pPr>
              <a:lnSpc>
                <a:spcPct val="90000"/>
              </a:lnSpc>
            </a:pPr>
            <a:r>
              <a:rPr lang="en-US" altLang="en-US" dirty="0">
                <a:latin typeface="Cambria" panose="02040503050406030204" pitchFamily="18" charset="0"/>
                <a:cs typeface="Times New Roman" pitchFamily="18" charset="0"/>
              </a:rPr>
              <a:t>CDFS (CD-ROM </a:t>
            </a:r>
            <a:r>
              <a:rPr lang="ro-RO" altLang="en-US" dirty="0">
                <a:latin typeface="Cambria" panose="02040503050406030204" pitchFamily="18" charset="0"/>
                <a:cs typeface="Times New Roman" pitchFamily="18" charset="0"/>
              </a:rPr>
              <a:t>File </a:t>
            </a:r>
            <a:r>
              <a:rPr lang="en-US" altLang="en-US" dirty="0">
                <a:latin typeface="Cambria" panose="02040503050406030204" pitchFamily="18" charset="0"/>
                <a:cs typeface="Times New Roman" pitchFamily="18" charset="0"/>
              </a:rPr>
              <a:t>System</a:t>
            </a:r>
            <a:r>
              <a:rPr lang="ro-RO" altLang="en-US" dirty="0">
                <a:latin typeface="Cambria" panose="02040503050406030204" pitchFamily="18" charset="0"/>
                <a:cs typeface="Times New Roman" pitchFamily="18" charset="0"/>
              </a:rPr>
              <a:t>)</a:t>
            </a:r>
            <a:r>
              <a:rPr lang="en-US" altLang="en-US" dirty="0">
                <a:latin typeface="Cambria" panose="02040503050406030204" pitchFamily="18" charset="0"/>
                <a:cs typeface="Times New Roman" pitchFamily="18" charset="0"/>
              </a:rPr>
              <a:t> represents a relatively simple</a:t>
            </a:r>
            <a:r>
              <a:rPr lang="ro-RO" altLang="en-US" dirty="0">
                <a:latin typeface="Cambria" panose="02040503050406030204" pitchFamily="18" charset="0"/>
                <a:cs typeface="Times New Roman" pitchFamily="18" charset="0"/>
              </a:rPr>
              <a:t> format </a:t>
            </a:r>
            <a:r>
              <a:rPr lang="en-US" altLang="en-US" dirty="0">
                <a:latin typeface="Cambria" panose="02040503050406030204" pitchFamily="18" charset="0"/>
                <a:cs typeface="Times New Roman" pitchFamily="18" charset="0"/>
              </a:rPr>
              <a:t>defined in</a:t>
            </a:r>
            <a:r>
              <a:rPr lang="ro-RO" altLang="en-US" dirty="0">
                <a:latin typeface="Cambria" panose="02040503050406030204" pitchFamily="18" charset="0"/>
                <a:cs typeface="Times New Roman" pitchFamily="18" charset="0"/>
              </a:rPr>
              <a:t> 1988 </a:t>
            </a:r>
            <a:r>
              <a:rPr lang="en-US" altLang="en-US" dirty="0">
                <a:latin typeface="Cambria" panose="02040503050406030204" pitchFamily="18" charset="0"/>
                <a:cs typeface="Times New Roman" pitchFamily="18" charset="0"/>
              </a:rPr>
              <a:t>as the </a:t>
            </a:r>
            <a:r>
              <a:rPr lang="ro-RO" altLang="en-US" dirty="0">
                <a:latin typeface="Cambria" panose="02040503050406030204" pitchFamily="18" charset="0"/>
                <a:cs typeface="Times New Roman" pitchFamily="18" charset="0"/>
              </a:rPr>
              <a:t>CD-ROM </a:t>
            </a:r>
            <a:r>
              <a:rPr lang="en-US" altLang="en-US" dirty="0">
                <a:latin typeface="Cambria" panose="02040503050406030204" pitchFamily="18" charset="0"/>
                <a:cs typeface="Times New Roman" pitchFamily="18" charset="0"/>
              </a:rPr>
              <a:t>standard</a:t>
            </a:r>
            <a:r>
              <a:rPr lang="ro-RO" altLang="en-US" dirty="0">
                <a:latin typeface="Cambria" panose="02040503050406030204" pitchFamily="18" charset="0"/>
                <a:cs typeface="Times New Roman" pitchFamily="18" charset="0"/>
              </a:rPr>
              <a:t>. Windows </a:t>
            </a:r>
            <a:r>
              <a:rPr lang="en-US" altLang="en-US" dirty="0">
                <a:latin typeface="Cambria" panose="02040503050406030204" pitchFamily="18" charset="0"/>
                <a:cs typeface="Times New Roman" pitchFamily="18" charset="0"/>
              </a:rPr>
              <a:t>implements this standard compatible with </a:t>
            </a:r>
            <a:r>
              <a:rPr lang="ro-RO" altLang="en-US" dirty="0">
                <a:latin typeface="Cambria" panose="02040503050406030204" pitchFamily="18" charset="0"/>
                <a:cs typeface="Times New Roman" pitchFamily="18" charset="0"/>
              </a:rPr>
              <a:t>ISO 9660 </a:t>
            </a:r>
            <a:r>
              <a:rPr lang="en-US" altLang="en-US" dirty="0">
                <a:latin typeface="Cambria" panose="02040503050406030204" pitchFamily="18" charset="0"/>
                <a:cs typeface="Times New Roman" pitchFamily="18" charset="0"/>
              </a:rPr>
              <a:t>in</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\Win</a:t>
            </a:r>
            <a:r>
              <a:rPr lang="ro-RO" altLang="en-US" dirty="0">
                <a:latin typeface="Cambria" panose="02040503050406030204" pitchFamily="18" charset="0"/>
                <a:cs typeface="Times New Roman" pitchFamily="18" charset="0"/>
              </a:rPr>
              <a:t>dows</a:t>
            </a:r>
            <a:r>
              <a:rPr lang="en-US" altLang="en-US" dirty="0">
                <a:latin typeface="Cambria" panose="02040503050406030204" pitchFamily="18" charset="0"/>
                <a:cs typeface="Times New Roman" pitchFamily="18" charset="0"/>
              </a:rPr>
              <a:t>\System32\Drivers\Cdfs.sys</a:t>
            </a:r>
            <a:r>
              <a:rPr lang="ro-RO" altLang="en-US" dirty="0">
                <a:latin typeface="Cambria" panose="02040503050406030204" pitchFamily="18" charset="0"/>
                <a:cs typeface="Times New Roman" pitchFamily="18" charset="0"/>
              </a:rPr>
              <a:t>.</a:t>
            </a:r>
            <a:r>
              <a:rPr lang="en-US" altLang="en-US" dirty="0">
                <a:latin typeface="Cambria" panose="02040503050406030204" pitchFamily="18" charset="0"/>
                <a:cs typeface="Times New Roman" pitchFamily="18" charset="0"/>
              </a:rPr>
              <a:t>   C</a:t>
            </a:r>
            <a:r>
              <a:rPr lang="ro-RO" altLang="en-US" dirty="0">
                <a:latin typeface="Cambria" panose="02040503050406030204" pitchFamily="18" charset="0"/>
                <a:cs typeface="Times New Roman" pitchFamily="18" charset="0"/>
              </a:rPr>
              <a:t>DFS</a:t>
            </a:r>
            <a:r>
              <a:rPr lang="en-US" altLang="en-US" dirty="0">
                <a:latin typeface="Cambria" panose="02040503050406030204" pitchFamily="18" charset="0"/>
                <a:cs typeface="Times New Roman" pitchFamily="18" charset="0"/>
              </a:rPr>
              <a:t> restrictions</a:t>
            </a:r>
            <a:r>
              <a:rPr lang="ro-RO" altLang="en-US" dirty="0">
                <a:latin typeface="Cambria" panose="02040503050406030204" pitchFamily="18" charset="0"/>
                <a:cs typeface="Times New Roman" pitchFamily="18" charset="0"/>
              </a:rPr>
              <a:t>:</a:t>
            </a:r>
          </a:p>
          <a:p>
            <a:pPr lvl="1">
              <a:lnSpc>
                <a:spcPct val="90000"/>
              </a:lnSpc>
            </a:pPr>
            <a:r>
              <a:rPr lang="en-US" altLang="en-US" dirty="0">
                <a:latin typeface="Cambria" panose="02040503050406030204" pitchFamily="18" charset="0"/>
                <a:cs typeface="Times New Roman" pitchFamily="18" charset="0"/>
              </a:rPr>
              <a:t>The name </a:t>
            </a:r>
            <a:r>
              <a:rPr lang="ro-RO" altLang="en-US" dirty="0">
                <a:latin typeface="Cambria" panose="02040503050406030204" pitchFamily="18" charset="0"/>
                <a:cs typeface="Times New Roman" pitchFamily="18" charset="0"/>
              </a:rPr>
              <a:t>(</a:t>
            </a:r>
            <a:r>
              <a:rPr lang="en-US" altLang="en-US" dirty="0">
                <a:latin typeface="Cambria" panose="02040503050406030204" pitchFamily="18" charset="0"/>
                <a:cs typeface="Times New Roman" pitchFamily="18" charset="0"/>
              </a:rPr>
              <a:t>for files and directories</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&lt;</a:t>
            </a:r>
            <a:r>
              <a:rPr lang="ro-RO" altLang="en-US" dirty="0">
                <a:latin typeface="Cambria" panose="02040503050406030204" pitchFamily="18" charset="0"/>
                <a:cs typeface="Times New Roman" pitchFamily="18" charset="0"/>
              </a:rPr>
              <a:t> 32</a:t>
            </a:r>
            <a:r>
              <a:rPr lang="en-US" altLang="en-US" dirty="0">
                <a:latin typeface="Cambria" panose="02040503050406030204" pitchFamily="18" charset="0"/>
                <a:cs typeface="Times New Roman" pitchFamily="18" charset="0"/>
              </a:rPr>
              <a:t> characters</a:t>
            </a:r>
          </a:p>
          <a:p>
            <a:pPr lvl="1">
              <a:lnSpc>
                <a:spcPct val="90000"/>
              </a:lnSpc>
            </a:pPr>
            <a:r>
              <a:rPr lang="en-US" altLang="en-US" dirty="0">
                <a:latin typeface="Cambria" panose="02040503050406030204" pitchFamily="18" charset="0"/>
                <a:cs typeface="Times New Roman" pitchFamily="18" charset="0"/>
              </a:rPr>
              <a:t>The tree structure for subdirectories &lt;= 8 levels</a:t>
            </a:r>
            <a:endParaRPr lang="ro-RO" altLang="en-US" dirty="0">
              <a:latin typeface="Cambria" panose="02040503050406030204" pitchFamily="18" charset="0"/>
              <a:cs typeface="Times New Roman" pitchFamily="18" charset="0"/>
            </a:endParaRPr>
          </a:p>
          <a:p>
            <a:pPr>
              <a:lnSpc>
                <a:spcPct val="90000"/>
              </a:lnSpc>
            </a:pPr>
            <a:r>
              <a:rPr lang="en-US" altLang="en-US" dirty="0">
                <a:latin typeface="Cambria" panose="02040503050406030204" pitchFamily="18" charset="0"/>
                <a:cs typeface="Times New Roman" pitchFamily="18" charset="0"/>
              </a:rPr>
              <a:t>UDF (Universal Disk Format) – a standard compatible with ISO 13346, offering support for versions </a:t>
            </a:r>
            <a:r>
              <a:rPr lang="ro-RO" altLang="en-US" dirty="0">
                <a:latin typeface="Cambria" panose="02040503050406030204" pitchFamily="18" charset="0"/>
                <a:cs typeface="Times New Roman" pitchFamily="18" charset="0"/>
              </a:rPr>
              <a:t>1.02 </a:t>
            </a:r>
            <a:r>
              <a:rPr lang="en-US" altLang="en-US" dirty="0">
                <a:latin typeface="Cambria" panose="02040503050406030204" pitchFamily="18" charset="0"/>
                <a:cs typeface="Times New Roman" pitchFamily="18" charset="0"/>
              </a:rPr>
              <a:t>and</a:t>
            </a:r>
            <a:r>
              <a:rPr lang="ro-RO" altLang="en-US" dirty="0">
                <a:latin typeface="Cambria" panose="02040503050406030204" pitchFamily="18" charset="0"/>
                <a:cs typeface="Times New Roman" pitchFamily="18" charset="0"/>
              </a:rPr>
              <a:t> 1.5 OSTA (Optical Storage Technology Association) </a:t>
            </a:r>
            <a:r>
              <a:rPr lang="en-US" altLang="en-US" dirty="0">
                <a:latin typeface="Cambria" panose="02040503050406030204" pitchFamily="18" charset="0"/>
                <a:cs typeface="Times New Roman" pitchFamily="18" charset="0"/>
              </a:rPr>
              <a:t>defined in </a:t>
            </a:r>
            <a:r>
              <a:rPr lang="ro-RO" altLang="en-US" dirty="0">
                <a:latin typeface="Cambria" panose="02040503050406030204" pitchFamily="18" charset="0"/>
                <a:cs typeface="Times New Roman" pitchFamily="18" charset="0"/>
              </a:rPr>
              <a:t>1995 </a:t>
            </a:r>
            <a:r>
              <a:rPr lang="en-US" altLang="en-US" dirty="0">
                <a:latin typeface="Cambria" panose="02040503050406030204" pitchFamily="18" charset="0"/>
                <a:cs typeface="Times New Roman" pitchFamily="18" charset="0"/>
              </a:rPr>
              <a:t>as a replacement </a:t>
            </a:r>
            <a:r>
              <a:rPr lang="ro-RO" altLang="en-US" dirty="0">
                <a:latin typeface="Cambria" panose="02040503050406030204" pitchFamily="18" charset="0"/>
                <a:cs typeface="Times New Roman" pitchFamily="18" charset="0"/>
              </a:rPr>
              <a:t>format </a:t>
            </a:r>
            <a:r>
              <a:rPr lang="en-US" altLang="en-US" dirty="0">
                <a:latin typeface="Cambria" panose="02040503050406030204" pitchFamily="18" charset="0"/>
                <a:cs typeface="Times New Roman" pitchFamily="18" charset="0"/>
              </a:rPr>
              <a:t>for </a:t>
            </a:r>
            <a:r>
              <a:rPr lang="ro-RO" altLang="en-US" dirty="0">
                <a:latin typeface="Cambria" panose="02040503050406030204" pitchFamily="18" charset="0"/>
                <a:cs typeface="Times New Roman" pitchFamily="18" charset="0"/>
              </a:rPr>
              <a:t>CDFS,</a:t>
            </a:r>
            <a:r>
              <a:rPr lang="en-US" altLang="en-US" dirty="0">
                <a:latin typeface="Cambria" panose="02040503050406030204" pitchFamily="18" charset="0"/>
                <a:cs typeface="Times New Roman" pitchFamily="18" charset="0"/>
              </a:rPr>
              <a:t> especially </a:t>
            </a:r>
            <a:r>
              <a:rPr lang="ro-RO" altLang="en-US" dirty="0">
                <a:latin typeface="Cambria" panose="02040503050406030204" pitchFamily="18" charset="0"/>
                <a:cs typeface="Times New Roman" pitchFamily="18" charset="0"/>
              </a:rPr>
              <a:t>DVD-ROM.</a:t>
            </a:r>
          </a:p>
          <a:p>
            <a:pPr lvl="1">
              <a:lnSpc>
                <a:spcPct val="90000"/>
              </a:lnSpc>
            </a:pPr>
            <a:r>
              <a:rPr lang="en-US" altLang="en-US" dirty="0">
                <a:latin typeface="Cambria" panose="02040503050406030204" pitchFamily="18" charset="0"/>
                <a:cs typeface="Times New Roman" pitchFamily="18" charset="0"/>
              </a:rPr>
              <a:t>The names</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for files and directories</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&lt;=</a:t>
            </a:r>
            <a:r>
              <a:rPr lang="ro-RO" altLang="en-US" dirty="0">
                <a:latin typeface="Cambria" panose="02040503050406030204" pitchFamily="18" charset="0"/>
                <a:cs typeface="Times New Roman" pitchFamily="18" charset="0"/>
              </a:rPr>
              <a:t> 255</a:t>
            </a:r>
            <a:r>
              <a:rPr lang="en-US" altLang="en-US" dirty="0">
                <a:latin typeface="Cambria" panose="02040503050406030204" pitchFamily="18" charset="0"/>
                <a:cs typeface="Times New Roman" pitchFamily="18" charset="0"/>
              </a:rPr>
              <a:t> characters</a:t>
            </a:r>
          </a:p>
          <a:p>
            <a:pPr lvl="1">
              <a:lnSpc>
                <a:spcPct val="90000"/>
              </a:lnSpc>
            </a:pPr>
            <a:r>
              <a:rPr lang="en-US" altLang="en-US" dirty="0">
                <a:latin typeface="Cambria" panose="02040503050406030204" pitchFamily="18" charset="0"/>
                <a:cs typeface="Times New Roman" pitchFamily="18" charset="0"/>
              </a:rPr>
              <a:t>The maximum length for a path = </a:t>
            </a:r>
            <a:r>
              <a:rPr lang="ro-RO" altLang="en-US" dirty="0">
                <a:latin typeface="Cambria" panose="02040503050406030204" pitchFamily="18" charset="0"/>
                <a:cs typeface="Times New Roman" pitchFamily="18" charset="0"/>
              </a:rPr>
              <a:t>1023</a:t>
            </a:r>
            <a:r>
              <a:rPr lang="en-US" altLang="en-US" dirty="0">
                <a:latin typeface="Cambria" panose="02040503050406030204" pitchFamily="18" charset="0"/>
                <a:cs typeface="Times New Roman" pitchFamily="18" charset="0"/>
              </a:rPr>
              <a:t> characters</a:t>
            </a:r>
            <a:endParaRPr lang="ro-RO" altLang="en-US" dirty="0">
              <a:latin typeface="Cambria" panose="02040503050406030204" pitchFamily="18" charset="0"/>
              <a:cs typeface="Times New Roman" pitchFamily="18" charset="0"/>
            </a:endParaRPr>
          </a:p>
          <a:p>
            <a:pPr lvl="1">
              <a:lnSpc>
                <a:spcPct val="90000"/>
              </a:lnSpc>
            </a:pPr>
            <a:r>
              <a:rPr lang="en-US" altLang="en-US" dirty="0">
                <a:latin typeface="Cambria" panose="02040503050406030204" pitchFamily="18" charset="0"/>
                <a:cs typeface="Times New Roman" pitchFamily="18" charset="0"/>
              </a:rPr>
              <a:t>The name of the files can be </a:t>
            </a:r>
            <a:r>
              <a:rPr lang="ro-RO" altLang="en-US" dirty="0">
                <a:latin typeface="Cambria" panose="02040503050406030204" pitchFamily="18" charset="0"/>
                <a:cs typeface="Times New Roman" pitchFamily="18" charset="0"/>
              </a:rPr>
              <a:t>lower/upper case</a:t>
            </a:r>
          </a:p>
        </p:txBody>
      </p:sp>
      <p:sp>
        <p:nvSpPr>
          <p:cNvPr id="12291" name="Rectangle 3"/>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CD</a:t>
            </a:r>
            <a:r>
              <a:rPr lang="ro-RO" altLang="en-US" dirty="0">
                <a:latin typeface="Cambria" panose="02040503050406030204" pitchFamily="18" charset="0"/>
                <a:cs typeface="Times New Roman" pitchFamily="18" charset="0"/>
              </a:rPr>
              <a:t>F</a:t>
            </a:r>
            <a:r>
              <a:rPr lang="en-US" altLang="en-US" dirty="0">
                <a:latin typeface="Cambria" panose="02040503050406030204" pitchFamily="18" charset="0"/>
                <a:cs typeface="Times New Roman" pitchFamily="18" charset="0"/>
              </a:rPr>
              <a:t>S</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and</a:t>
            </a: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UDF</a:t>
            </a:r>
          </a:p>
        </p:txBody>
      </p:sp>
    </p:spTree>
  </p:cSld>
  <p:clrMapOvr>
    <a:masterClrMapping/>
  </p:clrMapOvr>
</p:sld>
</file>

<file path=ppt/theme/theme1.xml><?xml version="1.0" encoding="utf-8"?>
<a:theme xmlns:a="http://schemas.openxmlformats.org/drawingml/2006/main" name="Fireball">
  <a:themeElements>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fontScheme name="Firebal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25000"/>
          </a:spcAft>
          <a:buClr>
            <a:schemeClr val="tx2"/>
          </a:buClr>
          <a:buSzTx/>
          <a:buFontTx/>
          <a:buChar char="•"/>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25000"/>
          </a:spcAft>
          <a:buClr>
            <a:schemeClr val="tx2"/>
          </a:buClr>
          <a:buSzTx/>
          <a:buFontTx/>
          <a:buChar char="•"/>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5898</TotalTime>
  <Words>4294</Words>
  <Application>Microsoft Office PowerPoint</Application>
  <PresentationFormat>On-screen Show (4:3)</PresentationFormat>
  <Paragraphs>376</Paragraphs>
  <Slides>42</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Cambria</vt:lpstr>
      <vt:lpstr>Courier New</vt:lpstr>
      <vt:lpstr>Sitka Banner</vt:lpstr>
      <vt:lpstr>Times New Roman</vt:lpstr>
      <vt:lpstr>Fireball</vt:lpstr>
      <vt:lpstr>Operating Systems  Course #5 Filesystems</vt:lpstr>
      <vt:lpstr>Introduction to filesystems</vt:lpstr>
      <vt:lpstr>File system structure – Unix/Linux</vt:lpstr>
      <vt:lpstr>File system structure – Windows</vt:lpstr>
      <vt:lpstr>The most important Linux directories</vt:lpstr>
      <vt:lpstr>OSs and supported filesystems</vt:lpstr>
      <vt:lpstr>OSs and supported filesystems</vt:lpstr>
      <vt:lpstr>OSs and supported filesystems</vt:lpstr>
      <vt:lpstr>CDFS and UDF</vt:lpstr>
      <vt:lpstr>FAT, FAT16 and FAT32</vt:lpstr>
      <vt:lpstr>FAT32</vt:lpstr>
      <vt:lpstr>FAT 32</vt:lpstr>
      <vt:lpstr>FAT16 and FAT32 characteristics</vt:lpstr>
      <vt:lpstr>FAT16 and FAT32 characteristics</vt:lpstr>
      <vt:lpstr>FAT16 and FAT32 characteristics</vt:lpstr>
      <vt:lpstr>The clusters’ dimensions for FAT32</vt:lpstr>
      <vt:lpstr>FAT32 characteristics</vt:lpstr>
      <vt:lpstr>The FAT32 table dimension</vt:lpstr>
      <vt:lpstr>exFAT (Extensible File Allocation Table)</vt:lpstr>
      <vt:lpstr>ReFS – Resilient File System</vt:lpstr>
      <vt:lpstr>NTFS – New Technology File System</vt:lpstr>
      <vt:lpstr>NTFS characteristics</vt:lpstr>
      <vt:lpstr>NTFS characteristics</vt:lpstr>
      <vt:lpstr>NTFS characteristics</vt:lpstr>
      <vt:lpstr>Master File Table - NTFS</vt:lpstr>
      <vt:lpstr>MFT - characteristics</vt:lpstr>
      <vt:lpstr> Comparison of NTFS and FAT File Systems</vt:lpstr>
      <vt:lpstr>Modern Linux filesystems</vt:lpstr>
      <vt:lpstr>Modern Linux commands – disks and filesystems</vt:lpstr>
      <vt:lpstr>Modern Linux commands – disks and filesystems</vt:lpstr>
      <vt:lpstr>Other filesystems</vt:lpstr>
      <vt:lpstr>Which Linux file system should you choose? </vt:lpstr>
      <vt:lpstr>Unix/Linux commands about hard disk and partitions</vt:lpstr>
      <vt:lpstr>Backup commands, file archiving-Linux</vt:lpstr>
      <vt:lpstr>Compressing files</vt:lpstr>
      <vt:lpstr>Compressing files</vt:lpstr>
      <vt:lpstr>Tar archiving command</vt:lpstr>
      <vt:lpstr>Archiving and compression commands</vt:lpstr>
      <vt:lpstr>Compression commands- UNIX/Linux</vt:lpstr>
      <vt:lpstr>Compression commands- UNIX/Linux</vt:lpstr>
      <vt:lpstr>Zstd compression</vt:lpstr>
      <vt:lpstr>PowerShell commands for Windows –equivalents for df, du</vt:lpstr>
    </vt:vector>
  </TitlesOfParts>
  <Company>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Sistemul de fisiere</dc:title>
  <dc:creator>RZ</dc:creator>
  <cp:lastModifiedBy>Administrator</cp:lastModifiedBy>
  <cp:revision>461</cp:revision>
  <cp:lastPrinted>1999-08-25T13:17:36Z</cp:lastPrinted>
  <dcterms:created xsi:type="dcterms:W3CDTF">1999-08-25T01:21:32Z</dcterms:created>
  <dcterms:modified xsi:type="dcterms:W3CDTF">2026-03-18T11:42:55Z</dcterms:modified>
</cp:coreProperties>
</file>